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6" roundtripDataSignature="AMtx7mh45iDMVm/l55yUaiFcggUBuWVk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 name="Google Shape;10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sz="1200"/>
              <a:t>Transição de fase :</a:t>
            </a:r>
            <a:endParaRPr/>
          </a:p>
          <a:p>
            <a:pPr indent="0" lvl="0" marL="0" rtl="0" algn="l">
              <a:spcBef>
                <a:spcPts val="0"/>
              </a:spcBef>
              <a:spcAft>
                <a:spcPts val="0"/>
              </a:spcAft>
              <a:buClr>
                <a:schemeClr val="dk1"/>
              </a:buClr>
              <a:buSzPts val="1200"/>
              <a:buFont typeface="Calibri"/>
              <a:buNone/>
            </a:pPr>
            <a:r>
              <a:rPr lang="en-GB" sz="1200"/>
              <a:t>-Os cristais líquidos podem apresentar diferentes fases.</a:t>
            </a:r>
            <a:endParaRPr sz="1200"/>
          </a:p>
          <a:p>
            <a:pPr indent="0" lvl="0" marL="0" rtl="0" algn="l">
              <a:spcBef>
                <a:spcPts val="0"/>
              </a:spcBef>
              <a:spcAft>
                <a:spcPts val="0"/>
              </a:spcAft>
              <a:buClr>
                <a:schemeClr val="dk1"/>
              </a:buClr>
              <a:buSzPts val="1200"/>
              <a:buFont typeface="Calibri"/>
              <a:buNone/>
            </a:pPr>
            <a:r>
              <a:rPr lang="en-GB" sz="1200"/>
              <a:t>-Transição de fases devido a mudanças de temperatura, pressão ou aplicação de um campo elétrico/magnético.</a:t>
            </a:r>
            <a:endParaRPr/>
          </a:p>
          <a:p>
            <a:pPr indent="0" lvl="0" marL="0" rtl="0" algn="l">
              <a:spcBef>
                <a:spcPts val="0"/>
              </a:spcBef>
              <a:spcAft>
                <a:spcPts val="0"/>
              </a:spcAft>
              <a:buClr>
                <a:schemeClr val="dk1"/>
              </a:buClr>
              <a:buSzPts val="1200"/>
              <a:buFont typeface="Calibri"/>
              <a:buNone/>
            </a:pPr>
            <a:r>
              <a:rPr lang="en-GB" sz="1200"/>
              <a:t>-Trabalho sobre transição da fase nemática-isotrópica do 5CB.</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GB"/>
              <a:t>Não tem fase esmética</a:t>
            </a:r>
            <a:endParaRPr/>
          </a:p>
          <a:p>
            <a:pPr indent="0" lvl="0" marL="0" rtl="0" algn="l">
              <a:spcBef>
                <a:spcPts val="0"/>
              </a:spcBef>
              <a:spcAft>
                <a:spcPts val="0"/>
              </a:spcAft>
              <a:buNone/>
            </a:pPr>
            <a:r>
              <a:rPr lang="en-GB" sz="1200"/>
              <a:t>5cb um composto de cristal líquido amplamente utilizado.</a:t>
            </a:r>
            <a:endParaRPr/>
          </a:p>
          <a:p>
            <a:pPr indent="0" lvl="0" marL="0" marR="0" rtl="0" algn="l">
              <a:lnSpc>
                <a:spcPct val="100000"/>
              </a:lnSpc>
              <a:spcBef>
                <a:spcPts val="0"/>
              </a:spcBef>
              <a:spcAft>
                <a:spcPts val="0"/>
              </a:spcAft>
              <a:buClr>
                <a:schemeClr val="dk1"/>
              </a:buClr>
              <a:buSzPts val="1200"/>
              <a:buFont typeface="Calibri"/>
              <a:buNone/>
            </a:pPr>
            <a:r>
              <a:rPr lang="en-GB"/>
              <a:t>Descrever a cadeia</a:t>
            </a:r>
            <a:endParaRPr/>
          </a:p>
          <a:p>
            <a:pPr indent="0" lvl="0" marL="0" rtl="0" algn="l">
              <a:spcBef>
                <a:spcPts val="0"/>
              </a:spcBef>
              <a:spcAft>
                <a:spcPts val="0"/>
              </a:spcAft>
              <a:buNone/>
            </a:pPr>
            <a:r>
              <a:t/>
            </a:r>
            <a:endParaRPr/>
          </a:p>
        </p:txBody>
      </p:sp>
      <p:sp>
        <p:nvSpPr>
          <p:cNvPr id="120" name="Google Shape;12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Um cristal líquido é um tipo de matéria que possui propriedades de líquidos e de cristais. São constituidos por moléculas longas, que são capazes de fluir como um líquido, mas também são capazes de manter um certo grau de ordem posicional (isto é, manter uma certa ordem em relação à forma como as moléculas são organizadas na rede cristalina)</a:t>
            </a:r>
            <a:endParaRPr/>
          </a:p>
          <a:p>
            <a:pPr indent="0" lvl="0" marL="0" rtl="0" algn="l">
              <a:spcBef>
                <a:spcPts val="0"/>
              </a:spcBef>
              <a:spcAft>
                <a:spcPts val="0"/>
              </a:spcAft>
              <a:buClr>
                <a:schemeClr val="dk1"/>
              </a:buClr>
              <a:buSzPts val="1200"/>
              <a:buFont typeface="Calibri"/>
              <a:buNone/>
            </a:pPr>
            <a:r>
              <a:rPr lang="en-GB" sz="1200"/>
              <a:t>-Os cristais líquidos podem apresentar diferentes fases</a:t>
            </a:r>
            <a:r>
              <a:rPr lang="en-GB"/>
              <a:t>, sendo que as mais comuns são a nematica, esmetica e nematica colesterica, e o que distingue estas fases, é o facto de as moléculas terem ou não ordem posicional, e a orientação média das partículas apontar numa direção média específica ou não.</a:t>
            </a:r>
            <a:endParaRPr sz="1200"/>
          </a:p>
          <a:p>
            <a:pPr indent="0" lvl="0" marL="0" rtl="0" algn="l">
              <a:spcBef>
                <a:spcPts val="0"/>
              </a:spcBef>
              <a:spcAft>
                <a:spcPts val="0"/>
              </a:spcAft>
              <a:buClr>
                <a:schemeClr val="dk1"/>
              </a:buClr>
              <a:buSzPts val="1200"/>
              <a:buFont typeface="Calibri"/>
              <a:buNone/>
            </a:pPr>
            <a:r>
              <a:rPr lang="en-GB" sz="1200"/>
              <a:t>-</a:t>
            </a:r>
            <a:r>
              <a:rPr lang="en-GB"/>
              <a:t>o cristal liquido pode t</a:t>
            </a:r>
            <a:r>
              <a:rPr lang="en-GB" sz="1200"/>
              <a:t>ransi</a:t>
            </a:r>
            <a:r>
              <a:rPr lang="en-GB"/>
              <a:t>tar</a:t>
            </a:r>
            <a:r>
              <a:rPr lang="en-GB" sz="1200"/>
              <a:t> de fases devido a mudanças de temperatura, pressão ou aplicação de um campo elétrico/magnético.</a:t>
            </a:r>
            <a:endParaRPr/>
          </a:p>
          <a:p>
            <a:pPr indent="0" lvl="0" marL="0" rtl="0" algn="l">
              <a:spcBef>
                <a:spcPts val="0"/>
              </a:spcBef>
              <a:spcAft>
                <a:spcPts val="0"/>
              </a:spcAft>
              <a:buClr>
                <a:schemeClr val="dk1"/>
              </a:buClr>
              <a:buSzPts val="1200"/>
              <a:buFont typeface="Calibri"/>
              <a:buNone/>
            </a:pPr>
            <a:r>
              <a:rPr lang="en-GB" sz="1200"/>
              <a:t>-Trabalho sobre transição da fase nemática-isotrópica do 5CB.</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GB"/>
              <a:t>Não tem fase esmética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37" name="Google Shape;13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04250464b8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204250464b8_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Um cristal líquido é um tipo de matéria que possui propriedades de líquidos e de cristais. São constituidos por moléculas longas, que são capazes de fluir como um líquido, mas também são capazes de manter um certo grau de ordem posicional (isto é, manter uma certa ordem em relação à forma como as moléculas são organizadas na rede cristalina)</a:t>
            </a:r>
            <a:endParaRPr/>
          </a:p>
          <a:p>
            <a:pPr indent="0" lvl="0" marL="0" rtl="0" algn="l">
              <a:spcBef>
                <a:spcPts val="0"/>
              </a:spcBef>
              <a:spcAft>
                <a:spcPts val="0"/>
              </a:spcAft>
              <a:buClr>
                <a:schemeClr val="dk1"/>
              </a:buClr>
              <a:buSzPts val="1200"/>
              <a:buFont typeface="Calibri"/>
              <a:buNone/>
            </a:pPr>
            <a:r>
              <a:rPr lang="en-GB" sz="1200"/>
              <a:t>-Os cristais líquidos podem apresentar diferentes fases</a:t>
            </a:r>
            <a:r>
              <a:rPr lang="en-GB"/>
              <a:t>, sendo que as mais comuns são a nematica, esmetica e nematica colesterica, e o que distingue estas fases, é o facto de as moléculas terem ou não ordem posicional, e a orientação média das partículas apontar numa direção média específica ou não.</a:t>
            </a:r>
            <a:endParaRPr sz="1200"/>
          </a:p>
          <a:p>
            <a:pPr indent="0" lvl="0" marL="0" rtl="0" algn="l">
              <a:spcBef>
                <a:spcPts val="0"/>
              </a:spcBef>
              <a:spcAft>
                <a:spcPts val="0"/>
              </a:spcAft>
              <a:buClr>
                <a:schemeClr val="dk1"/>
              </a:buClr>
              <a:buSzPts val="1200"/>
              <a:buFont typeface="Calibri"/>
              <a:buNone/>
            </a:pPr>
            <a:r>
              <a:rPr lang="en-GB" sz="1200"/>
              <a:t>-</a:t>
            </a:r>
            <a:r>
              <a:rPr lang="en-GB"/>
              <a:t>o cristal liquido pode t</a:t>
            </a:r>
            <a:r>
              <a:rPr lang="en-GB" sz="1200"/>
              <a:t>ransi</a:t>
            </a:r>
            <a:r>
              <a:rPr lang="en-GB"/>
              <a:t>tar</a:t>
            </a:r>
            <a:r>
              <a:rPr lang="en-GB" sz="1200"/>
              <a:t> de fases devido a mudanças de temperatura, pressão ou aplicação de um campo elétrico/magnético.</a:t>
            </a:r>
            <a:endParaRPr/>
          </a:p>
          <a:p>
            <a:pPr indent="0" lvl="0" marL="0" rtl="0" algn="l">
              <a:spcBef>
                <a:spcPts val="0"/>
              </a:spcBef>
              <a:spcAft>
                <a:spcPts val="0"/>
              </a:spcAft>
              <a:buClr>
                <a:schemeClr val="dk1"/>
              </a:buClr>
              <a:buSzPts val="1200"/>
              <a:buFont typeface="Calibri"/>
              <a:buNone/>
            </a:pPr>
            <a:r>
              <a:rPr lang="en-GB" sz="1200"/>
              <a:t>-Trabalho sobre transição da fase nemática-isotrópica do 5CB.</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n-GB"/>
              <a:t>0 5cb não tem fase esmética</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157" name="Google Shape;157;g204250464b8_2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GB"/>
              <a:t>Espetroscopia RMN, ou ressonancia magnetica nuclear consiste no</a:t>
            </a:r>
            <a:r>
              <a:rPr lang="en-GB" sz="1200"/>
              <a:t> fenómeno físico que ocorre </a:t>
            </a:r>
            <a:r>
              <a:rPr lang="en-GB"/>
              <a:t>nas</a:t>
            </a:r>
            <a:r>
              <a:rPr lang="en-GB" sz="1200"/>
              <a:t> moléculas quando são colocados num campo magnético</a:t>
            </a:r>
            <a:r>
              <a:rPr lang="en-GB"/>
              <a:t>. O spin médio dos atomos é alinhado com o campo magnetico</a:t>
            </a:r>
            <a:endParaRPr sz="1200"/>
          </a:p>
          <a:p>
            <a:pPr indent="0" lvl="0" marL="0" marR="0" rtl="0" algn="l">
              <a:lnSpc>
                <a:spcPct val="100000"/>
              </a:lnSpc>
              <a:spcBef>
                <a:spcPts val="0"/>
              </a:spcBef>
              <a:spcAft>
                <a:spcPts val="0"/>
              </a:spcAft>
              <a:buClr>
                <a:schemeClr val="dk1"/>
              </a:buClr>
              <a:buSzPts val="1200"/>
              <a:buFont typeface="Calibri"/>
              <a:buNone/>
            </a:pPr>
            <a:r>
              <a:rPr lang="en-GB"/>
              <a:t>Aplica-se o pulso, uma frequencia especifica que faz excitar o nucleo, ha excitação, o spin inverte-se e vai voltar para a orientação inicial, como um oscilador amortecido. Nós registamos esse sinal medimos o tempo que demora, e fazemos depois a trnaformada de fourier</a:t>
            </a:r>
            <a:endParaRPr/>
          </a:p>
          <a:p>
            <a:pPr indent="0" lvl="0" marL="0" rtl="0" algn="l">
              <a:spcBef>
                <a:spcPts val="0"/>
              </a:spcBef>
              <a:spcAft>
                <a:spcPts val="0"/>
              </a:spcAft>
              <a:buNone/>
            </a:pPr>
            <a:r>
              <a:rPr lang="en-GB"/>
              <a:t>Cada núcleo atómico tem uma frequência de re</a:t>
            </a:r>
            <a:endParaRPr/>
          </a:p>
          <a:p>
            <a:pPr indent="0" lvl="0" marL="0" rtl="0" algn="l">
              <a:spcBef>
                <a:spcPts val="0"/>
              </a:spcBef>
              <a:spcAft>
                <a:spcPts val="0"/>
              </a:spcAft>
              <a:buNone/>
            </a:pPr>
            <a:r>
              <a:rPr lang="en-GB"/>
              <a:t>A nossa analise vai ter especial foco no sp.. Que eu explico a seguir</a:t>
            </a:r>
            <a:endParaRPr/>
          </a:p>
        </p:txBody>
      </p:sp>
      <p:sp>
        <p:nvSpPr>
          <p:cNvPr id="179" name="Google Shape;1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Spin rede relaxação é o tempo que o spin perturbad demora a ficar alinhado novamente com o campo magnetico</a:t>
            </a:r>
            <a:endParaRPr/>
          </a:p>
          <a:p>
            <a:pPr indent="0" lvl="0" marL="0" rtl="0" algn="l">
              <a:spcBef>
                <a:spcPts val="0"/>
              </a:spcBef>
              <a:spcAft>
                <a:spcPts val="0"/>
              </a:spcAft>
              <a:buNone/>
            </a:pPr>
            <a:r>
              <a:rPr lang="en-GB"/>
              <a:t>Estes termos todos vao contribuir para o calculo final, sendo que a maior contribuição e a que estamos mais interessados cai nas rotações e orientações</a:t>
            </a:r>
            <a:endParaRPr/>
          </a:p>
        </p:txBody>
      </p:sp>
      <p:sp>
        <p:nvSpPr>
          <p:cNvPr id="206" name="Google Shape;20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type="titl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7" name="Shape 77"/>
        <p:cNvGrpSpPr/>
        <p:nvPr/>
      </p:nvGrpSpPr>
      <p:grpSpPr>
        <a:xfrm>
          <a:off x="0" y="0"/>
          <a:ext cx="0" cy="0"/>
          <a:chOff x="0" y="0"/>
          <a:chExt cx="0" cy="0"/>
        </a:xfrm>
      </p:grpSpPr>
      <p:sp>
        <p:nvSpPr>
          <p:cNvPr id="78" name="Google Shape;78;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32"/>
          <p:cNvSpPr/>
          <p:nvPr>
            <p:ph idx="2" type="pic"/>
          </p:nvPr>
        </p:nvSpPr>
        <p:spPr>
          <a:xfrm>
            <a:off x="5183188" y="987425"/>
            <a:ext cx="6172200" cy="4873625"/>
          </a:xfrm>
          <a:prstGeom prst="rect">
            <a:avLst/>
          </a:prstGeom>
          <a:noFill/>
          <a:ln>
            <a:noFill/>
          </a:ln>
        </p:spPr>
      </p:sp>
      <p:sp>
        <p:nvSpPr>
          <p:cNvPr id="80" name="Google Shape;80;p3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84" name="Shape 84"/>
        <p:cNvGrpSpPr/>
        <p:nvPr/>
      </p:nvGrpSpPr>
      <p:grpSpPr>
        <a:xfrm>
          <a:off x="0" y="0"/>
          <a:ext cx="0" cy="0"/>
          <a:chOff x="0" y="0"/>
          <a:chExt cx="0" cy="0"/>
        </a:xfrm>
      </p:grpSpPr>
      <p:sp>
        <p:nvSpPr>
          <p:cNvPr id="85" name="Google Shape;8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3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e Texto" type="vertTitleAndTx">
  <p:cSld name="VERTICAL_TITLE_AND_VERTICAL_TEXT">
    <p:spTree>
      <p:nvGrpSpPr>
        <p:cNvPr id="90" name="Shape 90"/>
        <p:cNvGrpSpPr/>
        <p:nvPr/>
      </p:nvGrpSpPr>
      <p:grpSpPr>
        <a:xfrm>
          <a:off x="0" y="0"/>
          <a:ext cx="0" cy="0"/>
          <a:chOff x="0" y="0"/>
          <a:chExt cx="0" cy="0"/>
        </a:xfrm>
      </p:grpSpPr>
      <p:sp>
        <p:nvSpPr>
          <p:cNvPr id="91" name="Google Shape;91;p3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3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Objeto" type="obj">
  <p:cSld name="OBJECT">
    <p:spTree>
      <p:nvGrpSpPr>
        <p:cNvPr id="27" name="Shape 27"/>
        <p:cNvGrpSpPr/>
        <p:nvPr/>
      </p:nvGrpSpPr>
      <p:grpSpPr>
        <a:xfrm>
          <a:off x="0" y="0"/>
          <a:ext cx="0" cy="0"/>
          <a:chOff x="0" y="0"/>
          <a:chExt cx="0" cy="0"/>
        </a:xfrm>
      </p:grpSpPr>
      <p:sp>
        <p:nvSpPr>
          <p:cNvPr id="28" name="Google Shape;28;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o de Título" type="title">
  <p:cSld name="TITLE">
    <p:spTree>
      <p:nvGrpSpPr>
        <p:cNvPr id="33" name="Shape 33"/>
        <p:cNvGrpSpPr/>
        <p:nvPr/>
      </p:nvGrpSpPr>
      <p:grpSpPr>
        <a:xfrm>
          <a:off x="0" y="0"/>
          <a:ext cx="0" cy="0"/>
          <a:chOff x="0" y="0"/>
          <a:chExt cx="0" cy="0"/>
        </a:xfrm>
      </p:grpSpPr>
      <p:sp>
        <p:nvSpPr>
          <p:cNvPr id="34" name="Google Shape;34;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cção" type="secHead">
  <p:cSld name="SECTION_HEADER">
    <p:spTree>
      <p:nvGrpSpPr>
        <p:cNvPr id="39" name="Shape 39"/>
        <p:cNvGrpSpPr/>
        <p:nvPr/>
      </p:nvGrpSpPr>
      <p:grpSpPr>
        <a:xfrm>
          <a:off x="0" y="0"/>
          <a:ext cx="0" cy="0"/>
          <a:chOff x="0" y="0"/>
          <a:chExt cx="0" cy="0"/>
        </a:xfrm>
      </p:grpSpPr>
      <p:sp>
        <p:nvSpPr>
          <p:cNvPr id="40" name="Google Shape;40;p2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2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Duplo" type="twoObj">
  <p:cSld name="TWO_OBJECTS">
    <p:spTree>
      <p:nvGrpSpPr>
        <p:cNvPr id="45" name="Shape 45"/>
        <p:cNvGrpSpPr/>
        <p:nvPr/>
      </p:nvGrpSpPr>
      <p:grpSpPr>
        <a:xfrm>
          <a:off x="0" y="0"/>
          <a:ext cx="0" cy="0"/>
          <a:chOff x="0" y="0"/>
          <a:chExt cx="0" cy="0"/>
        </a:xfrm>
      </p:grpSpPr>
      <p:sp>
        <p:nvSpPr>
          <p:cNvPr id="46" name="Google Shape;46;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52" name="Shape 52"/>
        <p:cNvGrpSpPr/>
        <p:nvPr/>
      </p:nvGrpSpPr>
      <p:grpSpPr>
        <a:xfrm>
          <a:off x="0" y="0"/>
          <a:ext cx="0" cy="0"/>
          <a:chOff x="0" y="0"/>
          <a:chExt cx="0" cy="0"/>
        </a:xfrm>
      </p:grpSpPr>
      <p:sp>
        <p:nvSpPr>
          <p:cNvPr id="53" name="Google Shape;53;p2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2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2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2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 Título" type="titleOnly">
  <p:cSld name="TITLE_ONLY">
    <p:spTree>
      <p:nvGrpSpPr>
        <p:cNvPr id="61" name="Shape 61"/>
        <p:cNvGrpSpPr/>
        <p:nvPr/>
      </p:nvGrpSpPr>
      <p:grpSpPr>
        <a:xfrm>
          <a:off x="0" y="0"/>
          <a:ext cx="0" cy="0"/>
          <a:chOff x="0" y="0"/>
          <a:chExt cx="0" cy="0"/>
        </a:xfrm>
      </p:grpSpPr>
      <p:sp>
        <p:nvSpPr>
          <p:cNvPr id="62" name="Google Shape;62;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6" name="Shape 66"/>
        <p:cNvGrpSpPr/>
        <p:nvPr/>
      </p:nvGrpSpPr>
      <p:grpSpPr>
        <a:xfrm>
          <a:off x="0" y="0"/>
          <a:ext cx="0" cy="0"/>
          <a:chOff x="0" y="0"/>
          <a:chExt cx="0" cy="0"/>
        </a:xfrm>
      </p:grpSpPr>
      <p:sp>
        <p:nvSpPr>
          <p:cNvPr id="67" name="Google Shape;6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70" name="Shape 70"/>
        <p:cNvGrpSpPr/>
        <p:nvPr/>
      </p:nvGrpSpPr>
      <p:grpSpPr>
        <a:xfrm>
          <a:off x="0" y="0"/>
          <a:ext cx="0" cy="0"/>
          <a:chOff x="0" y="0"/>
          <a:chExt cx="0" cy="0"/>
        </a:xfrm>
      </p:grpSpPr>
      <p:sp>
        <p:nvSpPr>
          <p:cNvPr id="71" name="Google Shape;71;p3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3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3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11" Type="http://schemas.openxmlformats.org/officeDocument/2006/relationships/slideLayout" Target="../slideLayouts/slideLayout12.xml"/><Relationship Id="rId10" Type="http://schemas.openxmlformats.org/officeDocument/2006/relationships/slideLayout" Target="../slideLayouts/slideLayout11.xml"/><Relationship Id="rId12" Type="http://schemas.openxmlformats.org/officeDocument/2006/relationships/theme" Target="../theme/theme1.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12" name="Google Shape;1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3" name="Google Shape;1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14" name="Google Shape;1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 name="Shape 21"/>
        <p:cNvGrpSpPr/>
        <p:nvPr/>
      </p:nvGrpSpPr>
      <p:grpSpPr>
        <a:xfrm>
          <a:off x="0" y="0"/>
          <a:ext cx="0" cy="0"/>
          <a:chOff x="0" y="0"/>
          <a:chExt cx="0" cy="0"/>
        </a:xfrm>
      </p:grpSpPr>
      <p:sp>
        <p:nvSpPr>
          <p:cNvPr id="22" name="Google Shape;22;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21.png"/><Relationship Id="rId6" Type="http://schemas.openxmlformats.org/officeDocument/2006/relationships/image" Target="../media/image45.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4.png"/><Relationship Id="rId7" Type="http://schemas.openxmlformats.org/officeDocument/2006/relationships/image" Target="../media/image25.png"/><Relationship Id="rId8"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0.png"/><Relationship Id="rId5" Type="http://schemas.openxmlformats.org/officeDocument/2006/relationships/image" Target="../media/image55.png"/><Relationship Id="rId6"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33.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2.png"/><Relationship Id="rId11" Type="http://schemas.openxmlformats.org/officeDocument/2006/relationships/image" Target="../media/image52.png"/><Relationship Id="rId10" Type="http://schemas.openxmlformats.org/officeDocument/2006/relationships/image" Target="../media/image56.png"/><Relationship Id="rId9" Type="http://schemas.openxmlformats.org/officeDocument/2006/relationships/image" Target="../media/image51.png"/><Relationship Id="rId5" Type="http://schemas.openxmlformats.org/officeDocument/2006/relationships/image" Target="../media/image54.png"/><Relationship Id="rId6" Type="http://schemas.openxmlformats.org/officeDocument/2006/relationships/image" Target="../media/image36.png"/><Relationship Id="rId7" Type="http://schemas.openxmlformats.org/officeDocument/2006/relationships/image" Target="../media/image40.png"/><Relationship Id="rId8"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50.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8.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5.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gif"/><Relationship Id="rId4" Type="http://schemas.openxmlformats.org/officeDocument/2006/relationships/image" Target="../media/image7.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49.gif"/><Relationship Id="rId5" Type="http://schemas.openxmlformats.org/officeDocument/2006/relationships/image" Target="../media/image27.png"/><Relationship Id="rId6" Type="http://schemas.openxmlformats.org/officeDocument/2006/relationships/image" Target="../media/image10.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p1"/>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Uma imagem com colorido, pintado&#10;&#10;Descrição gerada automaticamente" id="101" name="Google Shape;101;p1"/>
          <p:cNvPicPr preferRelativeResize="0"/>
          <p:nvPr/>
        </p:nvPicPr>
        <p:blipFill rotWithShape="1">
          <a:blip r:embed="rId3">
            <a:alphaModFix amt="50000"/>
          </a:blip>
          <a:srcRect b="22016" l="0" r="-1" t="2964"/>
          <a:stretch/>
        </p:blipFill>
        <p:spPr>
          <a:xfrm>
            <a:off x="20" y="10"/>
            <a:ext cx="12188930" cy="6857990"/>
          </a:xfrm>
          <a:prstGeom prst="rect">
            <a:avLst/>
          </a:prstGeom>
          <a:noFill/>
          <a:ln>
            <a:noFill/>
          </a:ln>
        </p:spPr>
      </p:pic>
      <p:sp>
        <p:nvSpPr>
          <p:cNvPr id="102" name="Google Shape;102;p1"/>
          <p:cNvSpPr txBox="1"/>
          <p:nvPr>
            <p:ph type="ctrTitle"/>
          </p:nvPr>
        </p:nvSpPr>
        <p:spPr>
          <a:xfrm>
            <a:off x="1524000" y="1122363"/>
            <a:ext cx="9144000" cy="3063240"/>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rgbClr val="FFFFFF"/>
              </a:buClr>
              <a:buSzPct val="100000"/>
              <a:buFont typeface="Georgia"/>
              <a:buNone/>
            </a:pPr>
            <a:r>
              <a:rPr lang="en-GB" sz="5600">
                <a:solidFill>
                  <a:srgbClr val="FFFFFF"/>
                </a:solidFill>
                <a:latin typeface="Georgia"/>
                <a:ea typeface="Georgia"/>
                <a:cs typeface="Georgia"/>
                <a:sym typeface="Georgia"/>
              </a:rPr>
              <a:t>Estudo da transição de fase isótropa para a fase nemática do 5CB usando RMN</a:t>
            </a:r>
            <a:endParaRPr/>
          </a:p>
        </p:txBody>
      </p:sp>
      <p:sp>
        <p:nvSpPr>
          <p:cNvPr id="103" name="Google Shape;103;p1"/>
          <p:cNvSpPr txBox="1"/>
          <p:nvPr>
            <p:ph idx="1" type="subTitle"/>
          </p:nvPr>
        </p:nvSpPr>
        <p:spPr>
          <a:xfrm>
            <a:off x="1527048" y="4599432"/>
            <a:ext cx="9144000" cy="153619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FFFFFF"/>
              </a:buClr>
              <a:buSzPts val="1300"/>
              <a:buNone/>
            </a:pPr>
            <a:r>
              <a:rPr lang="en-GB" sz="1300">
                <a:solidFill>
                  <a:srgbClr val="FFFFFF"/>
                </a:solidFill>
                <a:latin typeface="Verdana"/>
                <a:ea typeface="Verdana"/>
                <a:cs typeface="Verdana"/>
                <a:sym typeface="Verdana"/>
              </a:rPr>
              <a:t>Grupo 12:</a:t>
            </a:r>
            <a:endParaRPr sz="1300">
              <a:solidFill>
                <a:srgbClr val="FFFFFF"/>
              </a:solidFill>
              <a:latin typeface="Verdana"/>
              <a:ea typeface="Verdana"/>
              <a:cs typeface="Verdana"/>
              <a:sym typeface="Verdana"/>
            </a:endParaRPr>
          </a:p>
          <a:p>
            <a:pPr indent="0" lvl="0" marL="0" rtl="0" algn="ctr">
              <a:lnSpc>
                <a:spcPct val="90000"/>
              </a:lnSpc>
              <a:spcBef>
                <a:spcPts val="1000"/>
              </a:spcBef>
              <a:spcAft>
                <a:spcPts val="0"/>
              </a:spcAft>
              <a:buClr>
                <a:srgbClr val="FFFFFF"/>
              </a:buClr>
              <a:buSzPts val="1300"/>
              <a:buNone/>
            </a:pPr>
            <a:r>
              <a:rPr lang="en-GB" sz="1300">
                <a:solidFill>
                  <a:srgbClr val="FFFFFF"/>
                </a:solidFill>
                <a:latin typeface="Verdana"/>
                <a:ea typeface="Verdana"/>
                <a:cs typeface="Verdana"/>
                <a:sym typeface="Verdana"/>
              </a:rPr>
              <a:t>-Pedro Teigão 100056</a:t>
            </a:r>
            <a:endParaRPr/>
          </a:p>
          <a:p>
            <a:pPr indent="0" lvl="0" marL="0" rtl="0" algn="ctr">
              <a:lnSpc>
                <a:spcPct val="90000"/>
              </a:lnSpc>
              <a:spcBef>
                <a:spcPts val="1000"/>
              </a:spcBef>
              <a:spcAft>
                <a:spcPts val="0"/>
              </a:spcAft>
              <a:buClr>
                <a:srgbClr val="FFFFFF"/>
              </a:buClr>
              <a:buSzPts val="1300"/>
              <a:buNone/>
            </a:pPr>
            <a:r>
              <a:rPr lang="en-GB" sz="1300">
                <a:solidFill>
                  <a:srgbClr val="FFFFFF"/>
                </a:solidFill>
                <a:latin typeface="Verdana"/>
                <a:ea typeface="Verdana"/>
                <a:cs typeface="Verdana"/>
                <a:sym typeface="Verdana"/>
              </a:rPr>
              <a:t>-Armando Gonçalves 100290</a:t>
            </a:r>
            <a:endParaRPr/>
          </a:p>
          <a:p>
            <a:pPr indent="0" lvl="0" marL="0" rtl="0" algn="ctr">
              <a:lnSpc>
                <a:spcPct val="90000"/>
              </a:lnSpc>
              <a:spcBef>
                <a:spcPts val="1000"/>
              </a:spcBef>
              <a:spcAft>
                <a:spcPts val="0"/>
              </a:spcAft>
              <a:buClr>
                <a:srgbClr val="FFFFFF"/>
              </a:buClr>
              <a:buSzPts val="1300"/>
              <a:buNone/>
            </a:pPr>
            <a:r>
              <a:rPr lang="en-GB" sz="1300">
                <a:solidFill>
                  <a:srgbClr val="FFFFFF"/>
                </a:solidFill>
                <a:latin typeface="Verdana"/>
                <a:ea typeface="Verdana"/>
                <a:cs typeface="Verdana"/>
                <a:sym typeface="Verdana"/>
              </a:rPr>
              <a:t>-João Silva 100329</a:t>
            </a:r>
            <a:endParaRPr/>
          </a:p>
          <a:p>
            <a:pPr indent="0" lvl="0" marL="0" rtl="0" algn="ctr">
              <a:lnSpc>
                <a:spcPct val="90000"/>
              </a:lnSpc>
              <a:spcBef>
                <a:spcPts val="1000"/>
              </a:spcBef>
              <a:spcAft>
                <a:spcPts val="0"/>
              </a:spcAft>
              <a:buClr>
                <a:srgbClr val="FFFFFF"/>
              </a:buClr>
              <a:buSzPts val="1300"/>
              <a:buNone/>
            </a:pPr>
            <a:r>
              <a:rPr lang="en-GB" sz="1300">
                <a:solidFill>
                  <a:srgbClr val="FFFFFF"/>
                </a:solidFill>
                <a:latin typeface="Verdana"/>
                <a:ea typeface="Verdana"/>
                <a:cs typeface="Verdana"/>
                <a:sym typeface="Verdana"/>
              </a:rPr>
              <a:t>-Rodrigo Ferreira 100366</a:t>
            </a:r>
            <a:endParaRPr/>
          </a:p>
        </p:txBody>
      </p:sp>
      <p:sp>
        <p:nvSpPr>
          <p:cNvPr id="104" name="Google Shape;104;p1"/>
          <p:cNvSpPr/>
          <p:nvPr/>
        </p:nvSpPr>
        <p:spPr>
          <a:xfrm>
            <a:off x="3974206" y="4368623"/>
            <a:ext cx="4243589" cy="18288"/>
          </a:xfrm>
          <a:custGeom>
            <a:rect b="b" l="l" r="r" t="t"/>
            <a:pathLst>
              <a:path extrusionOk="0" fill="none" h="18288" w="4243589">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extrusionOk="0" h="18288" w="4243589">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4901"/>
            </a:srgbClr>
          </a:solidFill>
          <a:ln cap="rnd" cmpd="sng" w="44450">
            <a:solidFill>
              <a:srgbClr val="FFFFFF">
                <a:alpha val="74901"/>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5" name="Google Shape;10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9" name="Shape 269"/>
        <p:cNvGrpSpPr/>
        <p:nvPr/>
      </p:nvGrpSpPr>
      <p:grpSpPr>
        <a:xfrm>
          <a:off x="0" y="0"/>
          <a:ext cx="0" cy="0"/>
          <a:chOff x="0" y="0"/>
          <a:chExt cx="0" cy="0"/>
        </a:xfrm>
      </p:grpSpPr>
      <p:sp>
        <p:nvSpPr>
          <p:cNvPr id="270" name="Google Shape;270;p10"/>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1" name="Google Shape;271;p10"/>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Calibração do termómetro da sonda</a:t>
            </a:r>
            <a:endParaRPr>
              <a:latin typeface="Georgia"/>
              <a:ea typeface="Georgia"/>
              <a:cs typeface="Georgia"/>
              <a:sym typeface="Georgia"/>
            </a:endParaRPr>
          </a:p>
        </p:txBody>
      </p:sp>
      <p:pic>
        <p:nvPicPr>
          <p:cNvPr id="272" name="Google Shape;272;p10"/>
          <p:cNvPicPr preferRelativeResize="0"/>
          <p:nvPr>
            <p:ph idx="1" type="body"/>
          </p:nvPr>
        </p:nvPicPr>
        <p:blipFill rotWithShape="1">
          <a:blip r:embed="rId3">
            <a:alphaModFix/>
          </a:blip>
          <a:srcRect b="0" l="0" r="0" t="0"/>
          <a:stretch/>
        </p:blipFill>
        <p:spPr>
          <a:xfrm>
            <a:off x="407905" y="1558077"/>
            <a:ext cx="5139290" cy="3981524"/>
          </a:xfrm>
          <a:prstGeom prst="rect">
            <a:avLst/>
          </a:prstGeom>
          <a:noFill/>
          <a:ln>
            <a:noFill/>
          </a:ln>
        </p:spPr>
      </p:pic>
      <p:grpSp>
        <p:nvGrpSpPr>
          <p:cNvPr id="273" name="Google Shape;273;p10"/>
          <p:cNvGrpSpPr/>
          <p:nvPr/>
        </p:nvGrpSpPr>
        <p:grpSpPr>
          <a:xfrm>
            <a:off x="11219290" y="1"/>
            <a:ext cx="972709" cy="1935307"/>
            <a:chOff x="10918968" y="713127"/>
            <a:chExt cx="1273032" cy="2532832"/>
          </a:xfrm>
        </p:grpSpPr>
        <p:sp>
          <p:nvSpPr>
            <p:cNvPr id="274" name="Google Shape;274;p10"/>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10"/>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76" name="Google Shape;276;p10"/>
          <p:cNvGrpSpPr/>
          <p:nvPr/>
        </p:nvGrpSpPr>
        <p:grpSpPr>
          <a:xfrm>
            <a:off x="0" y="4601497"/>
            <a:ext cx="1014060" cy="2017580"/>
            <a:chOff x="0" y="4601497"/>
            <a:chExt cx="1014060" cy="2017580"/>
          </a:xfrm>
        </p:grpSpPr>
        <p:sp>
          <p:nvSpPr>
            <p:cNvPr id="277" name="Google Shape;277;p1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1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Google Shape;279;p10"/>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
        <p:nvSpPr>
          <p:cNvPr id="280" name="Google Shape;280;p10"/>
          <p:cNvSpPr txBox="1"/>
          <p:nvPr/>
        </p:nvSpPr>
        <p:spPr>
          <a:xfrm>
            <a:off x="5807057" y="3241344"/>
            <a:ext cx="5412233" cy="556434"/>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81" name="Google Shape;281;p10"/>
          <p:cNvSpPr txBox="1"/>
          <p:nvPr/>
        </p:nvSpPr>
        <p:spPr>
          <a:xfrm>
            <a:off x="5538447" y="1999375"/>
            <a:ext cx="6094476" cy="954107"/>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Tubo de ensaio com parafina e a ponta de prova de um termómetro termopar</a:t>
            </a:r>
            <a:endParaRPr/>
          </a:p>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4 medições para diferentes valores de temperatura na região a estudar a transição</a:t>
            </a:r>
            <a:endParaRPr sz="1400">
              <a:solidFill>
                <a:schemeClr val="dk1"/>
              </a:solidFill>
              <a:latin typeface="Verdana"/>
              <a:ea typeface="Verdana"/>
              <a:cs typeface="Verdana"/>
              <a:sym typeface="Verdana"/>
            </a:endParaRPr>
          </a:p>
        </p:txBody>
      </p:sp>
      <p:sp>
        <p:nvSpPr>
          <p:cNvPr id="282" name="Google Shape;282;p10"/>
          <p:cNvSpPr txBox="1"/>
          <p:nvPr/>
        </p:nvSpPr>
        <p:spPr>
          <a:xfrm>
            <a:off x="7772654" y="5401231"/>
            <a:ext cx="1881329" cy="861774"/>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283" name="Google Shape;283;p10"/>
          <p:cNvPicPr preferRelativeResize="0"/>
          <p:nvPr/>
        </p:nvPicPr>
        <p:blipFill rotWithShape="1">
          <a:blip r:embed="rId6">
            <a:alphaModFix/>
          </a:blip>
          <a:srcRect b="0" l="0" r="0" t="0"/>
          <a:stretch/>
        </p:blipFill>
        <p:spPr>
          <a:xfrm>
            <a:off x="6146027" y="3768693"/>
            <a:ext cx="4459540" cy="1528986"/>
          </a:xfrm>
          <a:prstGeom prst="rect">
            <a:avLst/>
          </a:prstGeom>
          <a:noFill/>
          <a:ln>
            <a:noFill/>
          </a:ln>
        </p:spPr>
      </p:pic>
      <p:sp>
        <p:nvSpPr>
          <p:cNvPr id="284" name="Google Shape;284;p10"/>
          <p:cNvSpPr txBox="1"/>
          <p:nvPr/>
        </p:nvSpPr>
        <p:spPr>
          <a:xfrm>
            <a:off x="6036031" y="1511204"/>
            <a:ext cx="2192104" cy="369332"/>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Procedimento</a:t>
            </a:r>
            <a:endParaRPr b="1" sz="1800">
              <a:solidFill>
                <a:schemeClr val="lt1"/>
              </a:solidFill>
              <a:latin typeface="Verdana"/>
              <a:ea typeface="Verdana"/>
              <a:cs typeface="Verdana"/>
              <a:sym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1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 name="Google Shape;290;p11"/>
          <p:cNvSpPr txBox="1"/>
          <p:nvPr>
            <p:ph type="title"/>
          </p:nvPr>
        </p:nvSpPr>
        <p:spPr>
          <a:xfrm>
            <a:off x="582846" y="247291"/>
            <a:ext cx="10905066" cy="1135737"/>
          </a:xfrm>
          <a:prstGeom prst="rect">
            <a:avLst/>
          </a:prstGeom>
          <a:blipFill rotWithShape="1">
            <a:blip r:embed="rId3">
              <a:alphaModFix/>
            </a:blip>
            <a:stretch>
              <a:fillRect b="0" l="-1731" r="0" t="0"/>
            </a:stretch>
          </a:blip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Font typeface="Calibri"/>
              <a:buNone/>
            </a:pPr>
            <a:r>
              <a:rPr lang="en-GB"/>
              <a:t> </a:t>
            </a:r>
            <a:endParaRPr/>
          </a:p>
        </p:txBody>
      </p:sp>
      <p:grpSp>
        <p:nvGrpSpPr>
          <p:cNvPr id="291" name="Google Shape;291;p11"/>
          <p:cNvGrpSpPr/>
          <p:nvPr/>
        </p:nvGrpSpPr>
        <p:grpSpPr>
          <a:xfrm>
            <a:off x="11219290" y="1"/>
            <a:ext cx="972709" cy="1935307"/>
            <a:chOff x="10918968" y="713127"/>
            <a:chExt cx="1273032" cy="2532832"/>
          </a:xfrm>
        </p:grpSpPr>
        <p:sp>
          <p:nvSpPr>
            <p:cNvPr id="292" name="Google Shape;292;p11"/>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3" name="Google Shape;293;p11"/>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94" name="Google Shape;294;p11"/>
          <p:cNvGrpSpPr/>
          <p:nvPr/>
        </p:nvGrpSpPr>
        <p:grpSpPr>
          <a:xfrm>
            <a:off x="0" y="4601497"/>
            <a:ext cx="1014060" cy="2017580"/>
            <a:chOff x="0" y="4601497"/>
            <a:chExt cx="1014060" cy="2017580"/>
          </a:xfrm>
        </p:grpSpPr>
        <p:sp>
          <p:nvSpPr>
            <p:cNvPr id="295" name="Google Shape;295;p11"/>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11"/>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Google Shape;297;p11"/>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pic>
        <p:nvPicPr>
          <p:cNvPr descr="Chart&#10;&#10;Description automatically generated" id="298" name="Google Shape;298;p11"/>
          <p:cNvPicPr preferRelativeResize="0"/>
          <p:nvPr>
            <p:ph idx="1" type="body"/>
          </p:nvPr>
        </p:nvPicPr>
        <p:blipFill rotWithShape="1">
          <a:blip r:embed="rId4">
            <a:alphaModFix/>
          </a:blip>
          <a:srcRect b="0" l="0" r="0" t="0"/>
          <a:stretch/>
        </p:blipFill>
        <p:spPr>
          <a:xfrm>
            <a:off x="1379738" y="1778370"/>
            <a:ext cx="4724666" cy="4197756"/>
          </a:xfrm>
          <a:prstGeom prst="rect">
            <a:avLst/>
          </a:prstGeom>
          <a:noFill/>
          <a:ln>
            <a:noFill/>
          </a:ln>
        </p:spPr>
      </p:pic>
      <p:sp>
        <p:nvSpPr>
          <p:cNvPr id="299" name="Google Shape;299;p11"/>
          <p:cNvSpPr/>
          <p:nvPr/>
        </p:nvSpPr>
        <p:spPr>
          <a:xfrm>
            <a:off x="6840279" y="2221023"/>
            <a:ext cx="3603255" cy="93330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0" name="Google Shape;300;p11"/>
          <p:cNvSpPr txBox="1"/>
          <p:nvPr/>
        </p:nvSpPr>
        <p:spPr>
          <a:xfrm>
            <a:off x="6993860" y="2226929"/>
            <a:ext cx="7560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4800">
                <a:solidFill>
                  <a:schemeClr val="lt1"/>
                </a:solidFill>
                <a:latin typeface="Calibri"/>
                <a:ea typeface="Calibri"/>
                <a:cs typeface="Calibri"/>
                <a:sym typeface="Calibri"/>
              </a:rPr>
              <a:t>1.</a:t>
            </a:r>
            <a:endParaRPr/>
          </a:p>
        </p:txBody>
      </p:sp>
      <p:sp>
        <p:nvSpPr>
          <p:cNvPr id="301" name="Google Shape;301;p11"/>
          <p:cNvSpPr txBox="1"/>
          <p:nvPr/>
        </p:nvSpPr>
        <p:spPr>
          <a:xfrm>
            <a:off x="7726326" y="2221024"/>
            <a:ext cx="260639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T &lt; 33.97 °C</a:t>
            </a:r>
            <a:endParaRPr/>
          </a:p>
          <a:p>
            <a:pPr indent="0" lvl="0" marL="0" marR="0" rtl="0" algn="l">
              <a:spcBef>
                <a:spcPts val="0"/>
              </a:spcBef>
              <a:spcAft>
                <a:spcPts val="0"/>
              </a:spcAft>
              <a:buNone/>
            </a:pPr>
            <a:r>
              <a:rPr lang="en-GB" sz="1600">
                <a:solidFill>
                  <a:schemeClr val="lt1"/>
                </a:solidFill>
                <a:latin typeface="Verdana"/>
                <a:ea typeface="Verdana"/>
                <a:cs typeface="Verdana"/>
                <a:sym typeface="Verdana"/>
              </a:rPr>
              <a:t>Afastamento dipolar</a:t>
            </a:r>
            <a:endParaRPr sz="2400">
              <a:solidFill>
                <a:schemeClr val="lt1"/>
              </a:solidFill>
              <a:latin typeface="Verdana"/>
              <a:ea typeface="Verdana"/>
              <a:cs typeface="Verdana"/>
              <a:sym typeface="Verdana"/>
            </a:endParaRPr>
          </a:p>
        </p:txBody>
      </p:sp>
      <p:sp>
        <p:nvSpPr>
          <p:cNvPr id="302" name="Google Shape;302;p11"/>
          <p:cNvSpPr/>
          <p:nvPr/>
        </p:nvSpPr>
        <p:spPr>
          <a:xfrm>
            <a:off x="6816650" y="3340526"/>
            <a:ext cx="3603255" cy="93330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3" name="Google Shape;303;p11"/>
          <p:cNvSpPr txBox="1"/>
          <p:nvPr/>
        </p:nvSpPr>
        <p:spPr>
          <a:xfrm>
            <a:off x="6982046" y="3337440"/>
            <a:ext cx="7560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4800">
                <a:solidFill>
                  <a:schemeClr val="lt1"/>
                </a:solidFill>
                <a:latin typeface="Calibri"/>
                <a:ea typeface="Calibri"/>
                <a:cs typeface="Calibri"/>
                <a:sym typeface="Calibri"/>
              </a:rPr>
              <a:t>2.</a:t>
            </a:r>
            <a:endParaRPr/>
          </a:p>
        </p:txBody>
      </p:sp>
      <p:sp>
        <p:nvSpPr>
          <p:cNvPr id="304" name="Google Shape;304;p11"/>
          <p:cNvSpPr txBox="1"/>
          <p:nvPr/>
        </p:nvSpPr>
        <p:spPr>
          <a:xfrm>
            <a:off x="7726326" y="3319721"/>
            <a:ext cx="2432658"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T = 33.97 °C</a:t>
            </a:r>
            <a:endParaRPr/>
          </a:p>
          <a:p>
            <a:pPr indent="0" lvl="0" marL="0" marR="0" rtl="0" algn="l">
              <a:spcBef>
                <a:spcPts val="0"/>
              </a:spcBef>
              <a:spcAft>
                <a:spcPts val="0"/>
              </a:spcAft>
              <a:buNone/>
            </a:pPr>
            <a:r>
              <a:rPr lang="en-GB" sz="1600">
                <a:solidFill>
                  <a:schemeClr val="lt1"/>
                </a:solidFill>
                <a:latin typeface="Verdana"/>
                <a:ea typeface="Verdana"/>
                <a:cs typeface="Verdana"/>
                <a:sym typeface="Verdana"/>
              </a:rPr>
              <a:t>Afastamento dipolar e desvio químico</a:t>
            </a:r>
            <a:endParaRPr sz="2400">
              <a:solidFill>
                <a:schemeClr val="lt1"/>
              </a:solidFill>
              <a:latin typeface="Verdana"/>
              <a:ea typeface="Verdana"/>
              <a:cs typeface="Verdana"/>
              <a:sym typeface="Verdana"/>
            </a:endParaRPr>
          </a:p>
        </p:txBody>
      </p:sp>
      <p:sp>
        <p:nvSpPr>
          <p:cNvPr id="305" name="Google Shape;305;p11"/>
          <p:cNvSpPr/>
          <p:nvPr/>
        </p:nvSpPr>
        <p:spPr>
          <a:xfrm>
            <a:off x="6816650" y="4512929"/>
            <a:ext cx="3603255" cy="933302"/>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6" name="Google Shape;306;p11"/>
          <p:cNvSpPr txBox="1"/>
          <p:nvPr/>
        </p:nvSpPr>
        <p:spPr>
          <a:xfrm>
            <a:off x="6970231" y="4518835"/>
            <a:ext cx="75609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4800">
                <a:solidFill>
                  <a:schemeClr val="lt1"/>
                </a:solidFill>
                <a:latin typeface="Calibri"/>
                <a:ea typeface="Calibri"/>
                <a:cs typeface="Calibri"/>
                <a:sym typeface="Calibri"/>
              </a:rPr>
              <a:t>3.</a:t>
            </a:r>
            <a:endParaRPr/>
          </a:p>
        </p:txBody>
      </p:sp>
      <p:sp>
        <p:nvSpPr>
          <p:cNvPr id="307" name="Google Shape;307;p11"/>
          <p:cNvSpPr txBox="1"/>
          <p:nvPr/>
        </p:nvSpPr>
        <p:spPr>
          <a:xfrm>
            <a:off x="7726324" y="4518837"/>
            <a:ext cx="2606395"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chemeClr val="lt1"/>
                </a:solidFill>
                <a:latin typeface="Verdana"/>
                <a:ea typeface="Verdana"/>
                <a:cs typeface="Verdana"/>
                <a:sym typeface="Verdana"/>
              </a:rPr>
              <a:t>T &gt; 33.97 °C</a:t>
            </a:r>
            <a:endParaRPr/>
          </a:p>
          <a:p>
            <a:pPr indent="0" lvl="0" marL="0" marR="0" rtl="0" algn="l">
              <a:spcBef>
                <a:spcPts val="0"/>
              </a:spcBef>
              <a:spcAft>
                <a:spcPts val="0"/>
              </a:spcAft>
              <a:buNone/>
            </a:pPr>
            <a:r>
              <a:rPr lang="en-GB" sz="1600">
                <a:solidFill>
                  <a:schemeClr val="lt1"/>
                </a:solidFill>
                <a:latin typeface="Verdana"/>
                <a:ea typeface="Verdana"/>
                <a:cs typeface="Verdana"/>
                <a:sym typeface="Verdana"/>
              </a:rPr>
              <a:t>Desvio químico</a:t>
            </a:r>
            <a:endParaRPr sz="1600">
              <a:solidFill>
                <a:schemeClr val="lt1"/>
              </a:solidFill>
              <a:latin typeface="Verdana"/>
              <a:ea typeface="Verdana"/>
              <a:cs typeface="Verdana"/>
              <a:sym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2"/>
          <p:cNvSpPr txBox="1"/>
          <p:nvPr>
            <p:ph type="title"/>
          </p:nvPr>
        </p:nvSpPr>
        <p:spPr>
          <a:xfrm>
            <a:off x="838200" y="22926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Parâmetro de ordem</a:t>
            </a:r>
            <a:endParaRPr>
              <a:latin typeface="Georgia"/>
              <a:ea typeface="Georgia"/>
              <a:cs typeface="Georgia"/>
              <a:sym typeface="Georgia"/>
            </a:endParaRPr>
          </a:p>
        </p:txBody>
      </p:sp>
      <p:sp>
        <p:nvSpPr>
          <p:cNvPr id="313" name="Google Shape;31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14" name="Google Shape;314;p12"/>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2"/>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2"/>
          <p:cNvSpPr txBox="1"/>
          <p:nvPr/>
        </p:nvSpPr>
        <p:spPr>
          <a:xfrm>
            <a:off x="7661348" y="891955"/>
            <a:ext cx="29771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Fit a Lorentzianas</a:t>
            </a:r>
            <a:endParaRPr sz="1800">
              <a:solidFill>
                <a:schemeClr val="dk1"/>
              </a:solidFill>
              <a:latin typeface="Verdana"/>
              <a:ea typeface="Verdana"/>
              <a:cs typeface="Verdana"/>
              <a:sym typeface="Verdana"/>
            </a:endParaRPr>
          </a:p>
        </p:txBody>
      </p:sp>
      <p:sp>
        <p:nvSpPr>
          <p:cNvPr id="319" name="Google Shape;319;p12"/>
          <p:cNvSpPr txBox="1"/>
          <p:nvPr/>
        </p:nvSpPr>
        <p:spPr>
          <a:xfrm>
            <a:off x="7767675" y="3662326"/>
            <a:ext cx="28707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T = 33.97 ºC</a:t>
            </a:r>
            <a:endParaRPr sz="1800">
              <a:solidFill>
                <a:schemeClr val="dk1"/>
              </a:solidFill>
              <a:latin typeface="Calibri"/>
              <a:ea typeface="Calibri"/>
              <a:cs typeface="Calibri"/>
              <a:sym typeface="Calibri"/>
            </a:endParaRPr>
          </a:p>
        </p:txBody>
      </p:sp>
      <p:sp>
        <p:nvSpPr>
          <p:cNvPr id="320" name="Google Shape;320;p12"/>
          <p:cNvSpPr txBox="1"/>
          <p:nvPr/>
        </p:nvSpPr>
        <p:spPr>
          <a:xfrm>
            <a:off x="7838556" y="6432698"/>
            <a:ext cx="3112975"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Calibri"/>
                <a:ea typeface="Calibri"/>
                <a:cs typeface="Calibri"/>
                <a:sym typeface="Calibri"/>
              </a:rPr>
              <a:t>T = 31.99 ºC</a:t>
            </a:r>
            <a:endParaRPr sz="1800">
              <a:solidFill>
                <a:schemeClr val="dk1"/>
              </a:solidFill>
              <a:latin typeface="Calibri"/>
              <a:ea typeface="Calibri"/>
              <a:cs typeface="Calibri"/>
              <a:sym typeface="Calibri"/>
            </a:endParaRPr>
          </a:p>
        </p:txBody>
      </p:sp>
      <p:pic>
        <p:nvPicPr>
          <p:cNvPr descr="Chart, histogram&#10;&#10;Description automatically generated" id="321" name="Google Shape;321;p12"/>
          <p:cNvPicPr preferRelativeResize="0"/>
          <p:nvPr/>
        </p:nvPicPr>
        <p:blipFill rotWithShape="1">
          <a:blip r:embed="rId3">
            <a:alphaModFix/>
          </a:blip>
          <a:srcRect b="0" l="0" r="0" t="0"/>
          <a:stretch/>
        </p:blipFill>
        <p:spPr>
          <a:xfrm>
            <a:off x="1014819" y="3951116"/>
            <a:ext cx="5389524" cy="2364094"/>
          </a:xfrm>
          <a:prstGeom prst="rect">
            <a:avLst/>
          </a:prstGeom>
          <a:noFill/>
          <a:ln>
            <a:noFill/>
          </a:ln>
        </p:spPr>
      </p:pic>
      <p:pic>
        <p:nvPicPr>
          <p:cNvPr descr="Histogram&#10;&#10;Description automatically generated" id="322" name="Google Shape;322;p12"/>
          <p:cNvPicPr preferRelativeResize="0"/>
          <p:nvPr/>
        </p:nvPicPr>
        <p:blipFill rotWithShape="1">
          <a:blip r:embed="rId4">
            <a:alphaModFix/>
          </a:blip>
          <a:srcRect b="0" l="0" r="0" t="0"/>
          <a:stretch/>
        </p:blipFill>
        <p:spPr>
          <a:xfrm>
            <a:off x="6803656" y="3998040"/>
            <a:ext cx="4804733" cy="2435640"/>
          </a:xfrm>
          <a:prstGeom prst="rect">
            <a:avLst/>
          </a:prstGeom>
          <a:noFill/>
          <a:ln>
            <a:noFill/>
          </a:ln>
        </p:spPr>
      </p:pic>
      <p:pic>
        <p:nvPicPr>
          <p:cNvPr descr="Chart, histogram&#10;&#10;Description automatically generated" id="323" name="Google Shape;323;p12"/>
          <p:cNvPicPr preferRelativeResize="0"/>
          <p:nvPr/>
        </p:nvPicPr>
        <p:blipFill rotWithShape="1">
          <a:blip r:embed="rId5">
            <a:alphaModFix/>
          </a:blip>
          <a:srcRect b="0" l="0" r="0" t="0"/>
          <a:stretch/>
        </p:blipFill>
        <p:spPr>
          <a:xfrm>
            <a:off x="6709143" y="1551359"/>
            <a:ext cx="4798829" cy="2113143"/>
          </a:xfrm>
          <a:prstGeom prst="rect">
            <a:avLst/>
          </a:prstGeom>
          <a:noFill/>
          <a:ln>
            <a:noFill/>
          </a:ln>
        </p:spPr>
      </p:pic>
      <p:pic>
        <p:nvPicPr>
          <p:cNvPr descr="Text&#10;&#10;Description automatically generated" id="324" name="Google Shape;324;p12"/>
          <p:cNvPicPr preferRelativeResize="0"/>
          <p:nvPr/>
        </p:nvPicPr>
        <p:blipFill rotWithShape="1">
          <a:blip r:embed="rId6">
            <a:alphaModFix/>
          </a:blip>
          <a:srcRect b="0" l="0" r="0" t="0"/>
          <a:stretch/>
        </p:blipFill>
        <p:spPr>
          <a:xfrm>
            <a:off x="2083981" y="1288651"/>
            <a:ext cx="3133060" cy="647906"/>
          </a:xfrm>
          <a:prstGeom prst="rect">
            <a:avLst/>
          </a:prstGeom>
          <a:noFill/>
          <a:ln>
            <a:noFill/>
          </a:ln>
        </p:spPr>
      </p:pic>
      <p:pic>
        <p:nvPicPr>
          <p:cNvPr descr="A picture containing icon&#10;&#10;Description automatically generated" id="325" name="Google Shape;325;p12"/>
          <p:cNvPicPr preferRelativeResize="0"/>
          <p:nvPr/>
        </p:nvPicPr>
        <p:blipFill rotWithShape="1">
          <a:blip r:embed="rId7">
            <a:alphaModFix/>
          </a:blip>
          <a:srcRect b="0" l="0" r="0" t="0"/>
          <a:stretch/>
        </p:blipFill>
        <p:spPr>
          <a:xfrm>
            <a:off x="2907783" y="3190874"/>
            <a:ext cx="1331876" cy="352204"/>
          </a:xfrm>
          <a:prstGeom prst="rect">
            <a:avLst/>
          </a:prstGeom>
          <a:noFill/>
          <a:ln>
            <a:noFill/>
          </a:ln>
        </p:spPr>
      </p:pic>
      <p:sp>
        <p:nvSpPr>
          <p:cNvPr id="326" name="Google Shape;326;p12"/>
          <p:cNvSpPr txBox="1"/>
          <p:nvPr/>
        </p:nvSpPr>
        <p:spPr>
          <a:xfrm>
            <a:off x="2085161" y="2096979"/>
            <a:ext cx="29771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Afastamento Dipolar</a:t>
            </a:r>
            <a:endParaRPr sz="1800">
              <a:solidFill>
                <a:schemeClr val="dk1"/>
              </a:solidFill>
              <a:latin typeface="Verdana"/>
              <a:ea typeface="Verdana"/>
              <a:cs typeface="Verdana"/>
              <a:sym typeface="Verdana"/>
            </a:endParaRPr>
          </a:p>
        </p:txBody>
      </p:sp>
      <p:sp>
        <p:nvSpPr>
          <p:cNvPr id="327" name="Google Shape;327;p12"/>
          <p:cNvSpPr txBox="1"/>
          <p:nvPr/>
        </p:nvSpPr>
        <p:spPr>
          <a:xfrm>
            <a:off x="1104605" y="2604977"/>
            <a:ext cx="4938230"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Verdana"/>
                <a:ea typeface="Verdana"/>
                <a:cs typeface="Verdana"/>
                <a:sym typeface="Verdana"/>
              </a:rPr>
              <a:t>Parte anisotrópica da suscetibilidade magnética</a:t>
            </a:r>
            <a:endParaRPr sz="1400">
              <a:solidFill>
                <a:schemeClr val="dk1"/>
              </a:solidFill>
              <a:latin typeface="Verdana"/>
              <a:ea typeface="Verdana"/>
              <a:cs typeface="Verdana"/>
              <a:sym typeface="Verdana"/>
            </a:endParaRPr>
          </a:p>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Parâmetro de ordem</a:t>
            </a:r>
            <a:endParaRPr>
              <a:latin typeface="Georgia"/>
              <a:ea typeface="Georgia"/>
              <a:cs typeface="Georgia"/>
              <a:sym typeface="Georgia"/>
            </a:endParaRPr>
          </a:p>
        </p:txBody>
      </p:sp>
      <p:sp>
        <p:nvSpPr>
          <p:cNvPr id="333" name="Google Shape;333;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34" name="Google Shape;334;p13"/>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1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p1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7" name="Google Shape;337;p13"/>
          <p:cNvSpPr/>
          <p:nvPr/>
        </p:nvSpPr>
        <p:spPr>
          <a:xfrm>
            <a:off x="1024759" y="5999654"/>
            <a:ext cx="1278757" cy="1576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3"/>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39" name="Google Shape;339;p13"/>
          <p:cNvPicPr preferRelativeResize="0"/>
          <p:nvPr/>
        </p:nvPicPr>
        <p:blipFill rotWithShape="1">
          <a:blip r:embed="rId3">
            <a:alphaModFix/>
          </a:blip>
          <a:srcRect b="0" l="0" r="0" t="0"/>
          <a:stretch/>
        </p:blipFill>
        <p:spPr>
          <a:xfrm>
            <a:off x="224073" y="1534338"/>
            <a:ext cx="3382968" cy="2430040"/>
          </a:xfrm>
          <a:prstGeom prst="rect">
            <a:avLst/>
          </a:prstGeom>
          <a:noFill/>
          <a:ln>
            <a:noFill/>
          </a:ln>
        </p:spPr>
      </p:pic>
      <p:pic>
        <p:nvPicPr>
          <p:cNvPr id="340" name="Google Shape;340;p13"/>
          <p:cNvPicPr preferRelativeResize="0"/>
          <p:nvPr/>
        </p:nvPicPr>
        <p:blipFill rotWithShape="1">
          <a:blip r:embed="rId4">
            <a:alphaModFix/>
          </a:blip>
          <a:srcRect b="0" l="0" r="0" t="0"/>
          <a:stretch/>
        </p:blipFill>
        <p:spPr>
          <a:xfrm>
            <a:off x="3610123" y="1481173"/>
            <a:ext cx="3441226" cy="2480106"/>
          </a:xfrm>
          <a:prstGeom prst="rect">
            <a:avLst/>
          </a:prstGeom>
          <a:noFill/>
          <a:ln>
            <a:noFill/>
          </a:ln>
        </p:spPr>
      </p:pic>
      <p:pic>
        <p:nvPicPr>
          <p:cNvPr descr="A picture containing text, clock&#10;&#10;Description automatically generated" id="341" name="Google Shape;341;p13"/>
          <p:cNvPicPr preferRelativeResize="0"/>
          <p:nvPr/>
        </p:nvPicPr>
        <p:blipFill rotWithShape="1">
          <a:blip r:embed="rId5">
            <a:alphaModFix/>
          </a:blip>
          <a:srcRect b="0" l="0" r="0" t="0"/>
          <a:stretch/>
        </p:blipFill>
        <p:spPr>
          <a:xfrm>
            <a:off x="7878726" y="2524275"/>
            <a:ext cx="3127899" cy="858597"/>
          </a:xfrm>
          <a:prstGeom prst="rect">
            <a:avLst/>
          </a:prstGeom>
          <a:noFill/>
          <a:ln>
            <a:noFill/>
          </a:ln>
        </p:spPr>
      </p:pic>
      <p:pic>
        <p:nvPicPr>
          <p:cNvPr id="342" name="Google Shape;342;p13"/>
          <p:cNvPicPr preferRelativeResize="0"/>
          <p:nvPr/>
        </p:nvPicPr>
        <p:blipFill rotWithShape="1">
          <a:blip r:embed="rId6">
            <a:alphaModFix/>
          </a:blip>
          <a:srcRect b="0" l="0" r="0" t="0"/>
          <a:stretch/>
        </p:blipFill>
        <p:spPr>
          <a:xfrm>
            <a:off x="7695609" y="5330016"/>
            <a:ext cx="3416594" cy="704989"/>
          </a:xfrm>
          <a:prstGeom prst="rect">
            <a:avLst/>
          </a:prstGeom>
          <a:noFill/>
          <a:ln>
            <a:noFill/>
          </a:ln>
        </p:spPr>
      </p:pic>
      <p:sp>
        <p:nvSpPr>
          <p:cNvPr id="343" name="Google Shape;343;p13"/>
          <p:cNvSpPr txBox="1"/>
          <p:nvPr/>
        </p:nvSpPr>
        <p:spPr>
          <a:xfrm>
            <a:off x="7814929" y="874235"/>
            <a:ext cx="2977116"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Fórmulas de Haller</a:t>
            </a:r>
            <a:endParaRPr sz="1800">
              <a:solidFill>
                <a:schemeClr val="dk1"/>
              </a:solidFill>
              <a:latin typeface="Verdana"/>
              <a:ea typeface="Verdana"/>
              <a:cs typeface="Verdana"/>
              <a:sym typeface="Verdana"/>
            </a:endParaRPr>
          </a:p>
        </p:txBody>
      </p:sp>
      <p:pic>
        <p:nvPicPr>
          <p:cNvPr descr="A picture containing clock&#10;&#10;Description automatically generated" id="344" name="Google Shape;344;p13"/>
          <p:cNvPicPr preferRelativeResize="0"/>
          <p:nvPr/>
        </p:nvPicPr>
        <p:blipFill rotWithShape="1">
          <a:blip r:embed="rId7">
            <a:alphaModFix/>
          </a:blip>
          <a:srcRect b="0" l="0" r="0" t="0"/>
          <a:stretch/>
        </p:blipFill>
        <p:spPr>
          <a:xfrm>
            <a:off x="7972123" y="4090810"/>
            <a:ext cx="2949944" cy="709938"/>
          </a:xfrm>
          <a:prstGeom prst="rect">
            <a:avLst/>
          </a:prstGeom>
          <a:noFill/>
          <a:ln>
            <a:noFill/>
          </a:ln>
        </p:spPr>
      </p:pic>
      <p:sp>
        <p:nvSpPr>
          <p:cNvPr id="345" name="Google Shape;345;p13"/>
          <p:cNvSpPr txBox="1"/>
          <p:nvPr/>
        </p:nvSpPr>
        <p:spPr>
          <a:xfrm>
            <a:off x="7968512" y="1878419"/>
            <a:ext cx="287078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Verdana"/>
                <a:ea typeface="Verdana"/>
                <a:cs typeface="Verdana"/>
                <a:sym typeface="Verdana"/>
              </a:rPr>
              <a:t>Temperatura de transição de primeira ordem</a:t>
            </a:r>
            <a:endParaRPr sz="1400">
              <a:solidFill>
                <a:schemeClr val="dk1"/>
              </a:solidFill>
              <a:latin typeface="Verdana"/>
              <a:ea typeface="Verdana"/>
              <a:cs typeface="Verdana"/>
              <a:sym typeface="Verdana"/>
            </a:endParaRPr>
          </a:p>
        </p:txBody>
      </p:sp>
      <p:sp>
        <p:nvSpPr>
          <p:cNvPr id="346" name="Google Shape;346;p13"/>
          <p:cNvSpPr txBox="1"/>
          <p:nvPr/>
        </p:nvSpPr>
        <p:spPr>
          <a:xfrm>
            <a:off x="7749952" y="3384698"/>
            <a:ext cx="3112975"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400">
                <a:solidFill>
                  <a:schemeClr val="dk1"/>
                </a:solidFill>
                <a:latin typeface="Verdana"/>
                <a:ea typeface="Verdana"/>
                <a:cs typeface="Verdana"/>
                <a:sym typeface="Verdana"/>
              </a:rPr>
              <a:t>Temperatura de transição de fase de segunda ordem (+ 0.1K)</a:t>
            </a:r>
            <a:endParaRPr/>
          </a:p>
        </p:txBody>
      </p:sp>
      <p:sp>
        <p:nvSpPr>
          <p:cNvPr id="347" name="Google Shape;347;p13"/>
          <p:cNvSpPr txBox="1"/>
          <p:nvPr/>
        </p:nvSpPr>
        <p:spPr>
          <a:xfrm>
            <a:off x="7968510" y="4802372"/>
            <a:ext cx="287078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Ajuste</a:t>
            </a:r>
            <a:endParaRPr b="1" sz="1800">
              <a:solidFill>
                <a:schemeClr val="dk1"/>
              </a:solidFill>
              <a:latin typeface="Verdana"/>
              <a:ea typeface="Verdana"/>
              <a:cs typeface="Verdana"/>
              <a:sym typeface="Verdana"/>
            </a:endParaRPr>
          </a:p>
        </p:txBody>
      </p:sp>
      <p:sp>
        <p:nvSpPr>
          <p:cNvPr id="348" name="Google Shape;348;p13"/>
          <p:cNvSpPr txBox="1"/>
          <p:nvPr/>
        </p:nvSpPr>
        <p:spPr>
          <a:xfrm>
            <a:off x="2610882" y="5209953"/>
            <a:ext cx="4312092" cy="84125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Dois estados diferentes de ordenação</a:t>
            </a:r>
            <a:endParaRPr sz="1400">
              <a:solidFill>
                <a:schemeClr val="dk1"/>
              </a:solidFill>
              <a:latin typeface="Verdana"/>
              <a:ea typeface="Verdana"/>
              <a:cs typeface="Verdana"/>
              <a:sym typeface="Verdana"/>
            </a:endParaRPr>
          </a:p>
          <a:p>
            <a:pPr indent="-285750" lvl="0" marL="285750" marR="0" rtl="0" algn="l">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Variação brusca do parâmetro de ordem</a:t>
            </a:r>
            <a:endParaRPr sz="1400">
              <a:solidFill>
                <a:schemeClr val="dk1"/>
              </a:solidFill>
              <a:latin typeface="Verdana"/>
              <a:ea typeface="Verdana"/>
              <a:cs typeface="Verdana"/>
              <a:sym typeface="Verdana"/>
            </a:endParaRPr>
          </a:p>
          <a:p>
            <a:pPr indent="-285750" lvl="0" marL="285750" marR="0" rtl="0" algn="l">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Temperatura de transição: 34.085 °C</a:t>
            </a:r>
            <a:endParaRPr/>
          </a:p>
        </p:txBody>
      </p:sp>
      <p:pic>
        <p:nvPicPr>
          <p:cNvPr descr="Logo, icon&#10;&#10;Description automatically generated" id="349" name="Google Shape;349;p13"/>
          <p:cNvPicPr preferRelativeResize="0"/>
          <p:nvPr/>
        </p:nvPicPr>
        <p:blipFill rotWithShape="1">
          <a:blip r:embed="rId8">
            <a:alphaModFix/>
          </a:blip>
          <a:srcRect b="0" l="0" r="0" t="0"/>
          <a:stretch/>
        </p:blipFill>
        <p:spPr>
          <a:xfrm>
            <a:off x="1298354" y="5192138"/>
            <a:ext cx="1236923" cy="874418"/>
          </a:xfrm>
          <a:prstGeom prst="rect">
            <a:avLst/>
          </a:prstGeom>
          <a:noFill/>
          <a:ln>
            <a:noFill/>
          </a:ln>
        </p:spPr>
      </p:pic>
      <p:pic>
        <p:nvPicPr>
          <p:cNvPr id="350" name="Google Shape;350;p13"/>
          <p:cNvPicPr preferRelativeResize="0"/>
          <p:nvPr>
            <p:ph idx="1" type="body"/>
          </p:nvPr>
        </p:nvPicPr>
        <p:blipFill rotWithShape="1">
          <a:blip r:embed="rId9">
            <a:alphaModFix/>
          </a:blip>
          <a:srcRect b="0" l="0" r="0" t="0"/>
          <a:stretch/>
        </p:blipFill>
        <p:spPr>
          <a:xfrm>
            <a:off x="838200" y="3971592"/>
            <a:ext cx="6581554" cy="1016335"/>
          </a:xfrm>
          <a:prstGeom prst="rect">
            <a:avLst/>
          </a:prstGeom>
          <a:noFill/>
          <a:ln>
            <a:noFill/>
          </a:ln>
        </p:spPr>
      </p:pic>
      <p:sp>
        <p:nvSpPr>
          <p:cNvPr id="351" name="Google Shape;351;p13"/>
          <p:cNvSpPr txBox="1"/>
          <p:nvPr/>
        </p:nvSpPr>
        <p:spPr>
          <a:xfrm>
            <a:off x="779722" y="4849629"/>
            <a:ext cx="6698509"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200">
                <a:solidFill>
                  <a:schemeClr val="dk1"/>
                </a:solidFill>
                <a:latin typeface="Verdana"/>
                <a:ea typeface="Verdana"/>
                <a:cs typeface="Verdana"/>
                <a:sym typeface="Verdana"/>
              </a:rPr>
              <a:t>Paper: Estimation of nematic order parameters via Haller analysis of 1 H NMR ...</a:t>
            </a:r>
            <a:endParaRPr sz="1200">
              <a:solidFill>
                <a:schemeClr val="dk1"/>
              </a:solidFill>
              <a:latin typeface="Verdana"/>
              <a:ea typeface="Verdana"/>
              <a:cs typeface="Verdana"/>
              <a:sym typeface="Verdana"/>
            </a:endParaRPr>
          </a:p>
        </p:txBody>
      </p:sp>
      <p:sp>
        <p:nvSpPr>
          <p:cNvPr id="352" name="Google Shape;352;p13"/>
          <p:cNvSpPr txBox="1"/>
          <p:nvPr/>
        </p:nvSpPr>
        <p:spPr>
          <a:xfrm>
            <a:off x="7566838" y="1246372"/>
            <a:ext cx="3745021"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Verdana"/>
                <a:ea typeface="Verdana"/>
                <a:cs typeface="Verdana"/>
                <a:sym typeface="Verdana"/>
              </a:rPr>
              <a:t>Ivan Haller. Thermodynamic and static properties</a:t>
            </a:r>
            <a:br>
              <a:rPr lang="en-GB" sz="1100">
                <a:solidFill>
                  <a:schemeClr val="dk1"/>
                </a:solidFill>
                <a:latin typeface="Verdana"/>
                <a:ea typeface="Verdana"/>
                <a:cs typeface="Verdana"/>
                <a:sym typeface="Verdana"/>
              </a:rPr>
            </a:br>
            <a:r>
              <a:rPr lang="en-GB" sz="1100">
                <a:solidFill>
                  <a:schemeClr val="dk1"/>
                </a:solidFill>
                <a:latin typeface="Verdana"/>
                <a:ea typeface="Verdana"/>
                <a:cs typeface="Verdana"/>
                <a:sym typeface="Verdana"/>
              </a:rPr>
              <a:t>of liquid crystals. Progress in Solid State Chemistry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Desvio químico</a:t>
            </a:r>
            <a:endParaRPr/>
          </a:p>
        </p:txBody>
      </p:sp>
      <p:sp>
        <p:nvSpPr>
          <p:cNvPr id="358" name="Google Shape;35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59" name="Google Shape;359;p14"/>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1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1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14"/>
          <p:cNvSpPr/>
          <p:nvPr/>
        </p:nvSpPr>
        <p:spPr>
          <a:xfrm>
            <a:off x="1024759" y="5999654"/>
            <a:ext cx="1278757" cy="1576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63" name="Google Shape;363;p14"/>
          <p:cNvPicPr preferRelativeResize="0"/>
          <p:nvPr>
            <p:ph idx="1" type="body"/>
          </p:nvPr>
        </p:nvPicPr>
        <p:blipFill rotWithShape="1">
          <a:blip r:embed="rId3">
            <a:alphaModFix/>
          </a:blip>
          <a:srcRect b="0" l="0" r="0" t="0"/>
          <a:stretch/>
        </p:blipFill>
        <p:spPr>
          <a:xfrm>
            <a:off x="1055978" y="1544555"/>
            <a:ext cx="4317567" cy="2589870"/>
          </a:xfrm>
          <a:prstGeom prst="rect">
            <a:avLst/>
          </a:prstGeom>
          <a:noFill/>
          <a:ln>
            <a:noFill/>
          </a:ln>
        </p:spPr>
      </p:pic>
      <p:sp>
        <p:nvSpPr>
          <p:cNvPr id="364" name="Google Shape;364;p14"/>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14"/>
          <p:cNvSpPr txBox="1"/>
          <p:nvPr/>
        </p:nvSpPr>
        <p:spPr>
          <a:xfrm>
            <a:off x="1161289" y="4667114"/>
            <a:ext cx="4115916" cy="707886"/>
          </a:xfrm>
          <a:prstGeom prst="rect">
            <a:avLst/>
          </a:prstGeom>
          <a:blipFill rotWithShape="1">
            <a:blip r:embed="rId4">
              <a:alphaModFix/>
            </a:blip>
            <a:stretch>
              <a:fillRect b="-14654" l="-1332" r="-1480" t="-517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id="366" name="Google Shape;366;p14"/>
          <p:cNvPicPr preferRelativeResize="0"/>
          <p:nvPr/>
        </p:nvPicPr>
        <p:blipFill rotWithShape="1">
          <a:blip r:embed="rId5">
            <a:alphaModFix/>
          </a:blip>
          <a:srcRect b="0" l="0" r="0" t="0"/>
          <a:stretch/>
        </p:blipFill>
        <p:spPr>
          <a:xfrm>
            <a:off x="5431835" y="4217946"/>
            <a:ext cx="6357270" cy="1782940"/>
          </a:xfrm>
          <a:prstGeom prst="rect">
            <a:avLst/>
          </a:prstGeom>
          <a:noFill/>
          <a:ln>
            <a:noFill/>
          </a:ln>
        </p:spPr>
      </p:pic>
      <p:sp>
        <p:nvSpPr>
          <p:cNvPr id="367" name="Google Shape;367;p14"/>
          <p:cNvSpPr txBox="1"/>
          <p:nvPr/>
        </p:nvSpPr>
        <p:spPr>
          <a:xfrm>
            <a:off x="5591323" y="2326985"/>
            <a:ext cx="6048989" cy="1200329"/>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GB" sz="1800">
                <a:solidFill>
                  <a:schemeClr val="dk1"/>
                </a:solidFill>
                <a:latin typeface="Verdana"/>
                <a:ea typeface="Verdana"/>
                <a:cs typeface="Verdana"/>
                <a:sym typeface="Verdana"/>
              </a:rPr>
              <a:t>Picos da direita (alta frequência) -&gt; Anéis de benzeno </a:t>
            </a:r>
            <a:endParaRPr/>
          </a:p>
          <a:p>
            <a:pPr indent="-285750" lvl="0" marL="285750" marR="0" rtl="0" algn="just">
              <a:spcBef>
                <a:spcPts val="0"/>
              </a:spcBef>
              <a:spcAft>
                <a:spcPts val="0"/>
              </a:spcAft>
              <a:buClr>
                <a:schemeClr val="dk1"/>
              </a:buClr>
              <a:buSzPts val="1800"/>
              <a:buFont typeface="Arial"/>
              <a:buChar char="•"/>
            </a:pPr>
            <a:r>
              <a:rPr lang="en-GB" sz="1800">
                <a:solidFill>
                  <a:schemeClr val="dk1"/>
                </a:solidFill>
                <a:latin typeface="Verdana"/>
                <a:ea typeface="Verdana"/>
                <a:cs typeface="Verdana"/>
                <a:sym typeface="Verdana"/>
              </a:rPr>
              <a:t>Pico da esquerda (baixa frequência) -&gt; cadeias dos alcanos</a:t>
            </a:r>
            <a:endParaRPr sz="1800">
              <a:solidFill>
                <a:schemeClr val="dk1"/>
              </a:solidFill>
              <a:latin typeface="Verdana"/>
              <a:ea typeface="Verdana"/>
              <a:cs typeface="Verdana"/>
              <a:sym typeface="Verdana"/>
            </a:endParaRPr>
          </a:p>
        </p:txBody>
      </p:sp>
      <p:sp>
        <p:nvSpPr>
          <p:cNvPr id="368" name="Google Shape;368;p14"/>
          <p:cNvSpPr txBox="1"/>
          <p:nvPr/>
        </p:nvSpPr>
        <p:spPr>
          <a:xfrm>
            <a:off x="5010094" y="816731"/>
            <a:ext cx="4819706" cy="369332"/>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lt1"/>
                </a:solidFill>
                <a:latin typeface="Verdana"/>
                <a:ea typeface="Verdana"/>
                <a:cs typeface="Verdana"/>
                <a:sym typeface="Verdana"/>
              </a:rPr>
              <a:t>“Impressão digital” da molécula</a:t>
            </a:r>
            <a:endParaRPr b="1" sz="1800">
              <a:solidFill>
                <a:schemeClr val="lt1"/>
              </a:solidFill>
              <a:latin typeface="Verdana"/>
              <a:ea typeface="Verdana"/>
              <a:cs typeface="Verdana"/>
              <a:sym typeface="Verdana"/>
            </a:endParaRPr>
          </a:p>
        </p:txBody>
      </p:sp>
      <p:pic>
        <p:nvPicPr>
          <p:cNvPr descr="Logo, icon&#10;&#10;Description automatically generated" id="369" name="Google Shape;369;p14"/>
          <p:cNvPicPr preferRelativeResize="0"/>
          <p:nvPr/>
        </p:nvPicPr>
        <p:blipFill rotWithShape="1">
          <a:blip r:embed="rId6">
            <a:alphaModFix/>
          </a:blip>
          <a:srcRect b="0" l="0" r="0" t="0"/>
          <a:stretch/>
        </p:blipFill>
        <p:spPr>
          <a:xfrm>
            <a:off x="7920075" y="1388044"/>
            <a:ext cx="1236923" cy="8744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15"/>
          <p:cNvSpPr txBox="1"/>
          <p:nvPr>
            <p:ph type="title"/>
          </p:nvPr>
        </p:nvSpPr>
        <p:spPr>
          <a:xfrm>
            <a:off x="838200" y="223358"/>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Tempo de Relaxação </a:t>
            </a:r>
            <a:endParaRPr>
              <a:latin typeface="Georgia"/>
              <a:ea typeface="Georgia"/>
              <a:cs typeface="Georgia"/>
              <a:sym typeface="Georgia"/>
            </a:endParaRPr>
          </a:p>
        </p:txBody>
      </p:sp>
      <p:pic>
        <p:nvPicPr>
          <p:cNvPr id="375" name="Google Shape;375;p15"/>
          <p:cNvPicPr preferRelativeResize="0"/>
          <p:nvPr>
            <p:ph idx="1" type="body"/>
          </p:nvPr>
        </p:nvPicPr>
        <p:blipFill rotWithShape="1">
          <a:blip r:embed="rId3">
            <a:alphaModFix/>
          </a:blip>
          <a:srcRect b="0" l="0" r="0" t="0"/>
          <a:stretch/>
        </p:blipFill>
        <p:spPr>
          <a:xfrm>
            <a:off x="1025814" y="2208084"/>
            <a:ext cx="4701271" cy="3782028"/>
          </a:xfrm>
          <a:prstGeom prst="rect">
            <a:avLst/>
          </a:prstGeom>
          <a:noFill/>
          <a:ln>
            <a:noFill/>
          </a:ln>
        </p:spPr>
      </p:pic>
      <p:sp>
        <p:nvSpPr>
          <p:cNvPr id="376" name="Google Shape;376;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377" name="Google Shape;377;p15"/>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15"/>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15"/>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15"/>
          <p:cNvSpPr txBox="1"/>
          <p:nvPr/>
        </p:nvSpPr>
        <p:spPr>
          <a:xfrm>
            <a:off x="1396287" y="1668314"/>
            <a:ext cx="478140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Verdana"/>
                <a:ea typeface="Verdana"/>
                <a:cs typeface="Verdana"/>
                <a:sym typeface="Verdana"/>
              </a:rPr>
              <a:t>Exemplo de um ajuste para determinar  T1 para uma determinada temperatura</a:t>
            </a:r>
            <a:endParaRPr/>
          </a:p>
        </p:txBody>
      </p:sp>
      <p:sp>
        <p:nvSpPr>
          <p:cNvPr id="381" name="Google Shape;381;p15"/>
          <p:cNvSpPr txBox="1"/>
          <p:nvPr/>
        </p:nvSpPr>
        <p:spPr>
          <a:xfrm>
            <a:off x="6520793" y="2756776"/>
            <a:ext cx="2743200" cy="45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15"/>
          <p:cNvSpPr/>
          <p:nvPr/>
        </p:nvSpPr>
        <p:spPr>
          <a:xfrm>
            <a:off x="1024759" y="5999654"/>
            <a:ext cx="1278757" cy="15765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3" name="Google Shape;383;p15"/>
          <p:cNvSpPr txBox="1"/>
          <p:nvPr/>
        </p:nvSpPr>
        <p:spPr>
          <a:xfrm>
            <a:off x="6729905" y="3160401"/>
            <a:ext cx="3102300" cy="738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Verdana"/>
                <a:ea typeface="Verdana"/>
                <a:cs typeface="Verdana"/>
                <a:sym typeface="Verdana"/>
              </a:rPr>
              <a:t>Calculamos  a velocidade de relaxação(inverso de T1) e a sua incerteza:</a:t>
            </a:r>
            <a:endParaRPr/>
          </a:p>
        </p:txBody>
      </p:sp>
      <p:sp>
        <p:nvSpPr>
          <p:cNvPr id="384" name="Google Shape;384;p15"/>
          <p:cNvSpPr txBox="1"/>
          <p:nvPr/>
        </p:nvSpPr>
        <p:spPr>
          <a:xfrm>
            <a:off x="6731000" y="1683844"/>
            <a:ext cx="3137337"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Verdana"/>
                <a:ea typeface="Verdana"/>
                <a:cs typeface="Verdana"/>
                <a:sym typeface="Verdana"/>
              </a:rPr>
              <a:t>Formula de ajuste para o gráfico ao lado:</a:t>
            </a:r>
            <a:endParaRPr/>
          </a:p>
        </p:txBody>
      </p:sp>
      <p:sp>
        <p:nvSpPr>
          <p:cNvPr id="385" name="Google Shape;385;p15"/>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Text&#10;&#10;Description automatically generated" id="386" name="Google Shape;386;p15"/>
          <p:cNvPicPr preferRelativeResize="0"/>
          <p:nvPr/>
        </p:nvPicPr>
        <p:blipFill rotWithShape="1">
          <a:blip r:embed="rId4">
            <a:alphaModFix/>
          </a:blip>
          <a:srcRect b="0" l="0" r="0" t="0"/>
          <a:stretch/>
        </p:blipFill>
        <p:spPr>
          <a:xfrm>
            <a:off x="6638260" y="2289706"/>
            <a:ext cx="3020827" cy="524217"/>
          </a:xfrm>
          <a:prstGeom prst="rect">
            <a:avLst/>
          </a:prstGeom>
          <a:noFill/>
          <a:ln>
            <a:noFill/>
          </a:ln>
        </p:spPr>
      </p:pic>
      <p:pic>
        <p:nvPicPr>
          <p:cNvPr descr="Diagram, schematic&#10;&#10;Description automatically generated" id="387" name="Google Shape;387;p15"/>
          <p:cNvPicPr preferRelativeResize="0"/>
          <p:nvPr/>
        </p:nvPicPr>
        <p:blipFill rotWithShape="1">
          <a:blip r:embed="rId5">
            <a:alphaModFix/>
          </a:blip>
          <a:srcRect b="0" l="0" r="0" t="0"/>
          <a:stretch/>
        </p:blipFill>
        <p:spPr>
          <a:xfrm>
            <a:off x="6797749" y="3855101"/>
            <a:ext cx="1975294" cy="908077"/>
          </a:xfrm>
          <a:prstGeom prst="rect">
            <a:avLst/>
          </a:prstGeom>
          <a:noFill/>
          <a:ln>
            <a:noFill/>
          </a:ln>
        </p:spPr>
      </p:pic>
      <p:sp>
        <p:nvSpPr>
          <p:cNvPr id="388" name="Google Shape;388;p15"/>
          <p:cNvSpPr/>
          <p:nvPr/>
        </p:nvSpPr>
        <p:spPr>
          <a:xfrm>
            <a:off x="1014050" y="5832300"/>
            <a:ext cx="1466400" cy="1575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p16"/>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Variação do tempo de relaxação com o aquecimento e arrefecimento</a:t>
            </a:r>
            <a:endParaRPr>
              <a:latin typeface="Georgia"/>
              <a:ea typeface="Georgia"/>
              <a:cs typeface="Georgia"/>
              <a:sym typeface="Georgia"/>
            </a:endParaRPr>
          </a:p>
        </p:txBody>
      </p:sp>
      <p:grpSp>
        <p:nvGrpSpPr>
          <p:cNvPr id="395" name="Google Shape;395;p16"/>
          <p:cNvGrpSpPr/>
          <p:nvPr/>
        </p:nvGrpSpPr>
        <p:grpSpPr>
          <a:xfrm>
            <a:off x="11219290" y="1"/>
            <a:ext cx="972709" cy="1935307"/>
            <a:chOff x="10918968" y="713127"/>
            <a:chExt cx="1273032" cy="2532832"/>
          </a:xfrm>
        </p:grpSpPr>
        <p:sp>
          <p:nvSpPr>
            <p:cNvPr id="396" name="Google Shape;396;p16"/>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16"/>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398" name="Google Shape;398;p16"/>
          <p:cNvGrpSpPr/>
          <p:nvPr/>
        </p:nvGrpSpPr>
        <p:grpSpPr>
          <a:xfrm>
            <a:off x="0" y="4601497"/>
            <a:ext cx="1014060" cy="2017580"/>
            <a:chOff x="0" y="4601497"/>
            <a:chExt cx="1014060" cy="2017580"/>
          </a:xfrm>
        </p:grpSpPr>
        <p:sp>
          <p:nvSpPr>
            <p:cNvPr id="399" name="Google Shape;399;p1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1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1" name="Google Shape;401;p16"/>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GB"/>
              <a:t>‹#›</a:t>
            </a:fld>
            <a:endParaRPr/>
          </a:p>
        </p:txBody>
      </p:sp>
      <p:sp>
        <p:nvSpPr>
          <p:cNvPr id="402" name="Google Shape;402;p16"/>
          <p:cNvSpPr txBox="1"/>
          <p:nvPr/>
        </p:nvSpPr>
        <p:spPr>
          <a:xfrm>
            <a:off x="2286000" y="4063999"/>
            <a:ext cx="9250324" cy="117981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GB" sz="1600">
                <a:solidFill>
                  <a:schemeClr val="dk1"/>
                </a:solidFill>
                <a:latin typeface="Verdana"/>
                <a:ea typeface="Verdana"/>
                <a:cs typeface="Verdana"/>
                <a:sym typeface="Verdana"/>
              </a:rPr>
              <a:t>Valores para a subida são sistematicamente superiores aos da descida</a:t>
            </a:r>
            <a:endParaRPr sz="1600">
              <a:solidFill>
                <a:schemeClr val="dk1"/>
              </a:solidFill>
              <a:latin typeface="Verdana"/>
              <a:ea typeface="Verdana"/>
              <a:cs typeface="Verdana"/>
              <a:sym typeface="Verdana"/>
            </a:endParaRPr>
          </a:p>
          <a:p>
            <a:pPr indent="-285750" lvl="0" marL="285750" marR="0" rtl="0" algn="l">
              <a:spcBef>
                <a:spcPts val="400"/>
              </a:spcBef>
              <a:spcAft>
                <a:spcPts val="0"/>
              </a:spcAft>
              <a:buClr>
                <a:schemeClr val="dk1"/>
              </a:buClr>
              <a:buSzPts val="1600"/>
              <a:buFont typeface="Arial"/>
              <a:buChar char="•"/>
            </a:pPr>
            <a:r>
              <a:rPr lang="en-GB" sz="1600">
                <a:solidFill>
                  <a:schemeClr val="dk1"/>
                </a:solidFill>
                <a:latin typeface="Verdana"/>
                <a:ea typeface="Verdana"/>
                <a:cs typeface="Verdana"/>
                <a:sym typeface="Verdana"/>
              </a:rPr>
              <a:t>Existem diferentes proporções da amostra no estado isotrópico e nemático dependendo se houve arrefecimento ou aquecimento</a:t>
            </a:r>
            <a:endParaRPr sz="1600">
              <a:solidFill>
                <a:schemeClr val="dk1"/>
              </a:solidFill>
              <a:latin typeface="Verdana"/>
              <a:ea typeface="Verdana"/>
              <a:cs typeface="Verdana"/>
              <a:sym typeface="Verdana"/>
            </a:endParaRPr>
          </a:p>
          <a:p>
            <a:pPr indent="-285750" lvl="0" marL="285750" marR="0" rtl="0" algn="l">
              <a:spcBef>
                <a:spcPts val="400"/>
              </a:spcBef>
              <a:spcAft>
                <a:spcPts val="0"/>
              </a:spcAft>
              <a:buClr>
                <a:schemeClr val="dk1"/>
              </a:buClr>
              <a:buSzPts val="1600"/>
              <a:buFont typeface="Arial"/>
              <a:buChar char="•"/>
            </a:pPr>
            <a:r>
              <a:rPr lang="en-GB" sz="1600">
                <a:solidFill>
                  <a:schemeClr val="dk1"/>
                </a:solidFill>
                <a:latin typeface="Verdana"/>
                <a:ea typeface="Verdana"/>
                <a:cs typeface="Verdana"/>
                <a:sym typeface="Verdana"/>
              </a:rPr>
              <a:t>O impacto no valor do tempo de relaxação é mais acentuado na transição de fase</a:t>
            </a:r>
            <a:endParaRPr sz="1600">
              <a:solidFill>
                <a:schemeClr val="dk1"/>
              </a:solidFill>
              <a:latin typeface="Verdana"/>
              <a:ea typeface="Verdana"/>
              <a:cs typeface="Verdana"/>
              <a:sym typeface="Verdana"/>
            </a:endParaRPr>
          </a:p>
        </p:txBody>
      </p:sp>
      <p:sp>
        <p:nvSpPr>
          <p:cNvPr id="403" name="Google Shape;403;p16"/>
          <p:cNvSpPr/>
          <p:nvPr/>
        </p:nvSpPr>
        <p:spPr>
          <a:xfrm>
            <a:off x="5782929" y="5440324"/>
            <a:ext cx="460744" cy="46074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p16"/>
          <p:cNvSpPr txBox="1"/>
          <p:nvPr/>
        </p:nvSpPr>
        <p:spPr>
          <a:xfrm>
            <a:off x="2717209" y="6054651"/>
            <a:ext cx="6757581" cy="369332"/>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lt1"/>
                </a:solidFill>
                <a:latin typeface="Calibri"/>
                <a:ea typeface="Calibri"/>
                <a:cs typeface="Calibri"/>
                <a:sym typeface="Calibri"/>
              </a:rPr>
              <a:t>Maior tempo de espera na temperatura de transição de fase</a:t>
            </a:r>
            <a:endParaRPr sz="1800">
              <a:solidFill>
                <a:schemeClr val="lt1"/>
              </a:solidFill>
              <a:latin typeface="Calibri"/>
              <a:ea typeface="Calibri"/>
              <a:cs typeface="Calibri"/>
              <a:sym typeface="Calibri"/>
            </a:endParaRPr>
          </a:p>
        </p:txBody>
      </p:sp>
      <p:pic>
        <p:nvPicPr>
          <p:cNvPr descr="Logo, icon&#10;&#10;Description automatically generated" id="405" name="Google Shape;405;p16"/>
          <p:cNvPicPr preferRelativeResize="0"/>
          <p:nvPr/>
        </p:nvPicPr>
        <p:blipFill rotWithShape="1">
          <a:blip r:embed="rId3">
            <a:alphaModFix/>
          </a:blip>
          <a:srcRect b="0" l="0" r="0" t="0"/>
          <a:stretch/>
        </p:blipFill>
        <p:spPr>
          <a:xfrm>
            <a:off x="967563" y="4140697"/>
            <a:ext cx="1319620" cy="927581"/>
          </a:xfrm>
          <a:prstGeom prst="rect">
            <a:avLst/>
          </a:prstGeom>
          <a:noFill/>
          <a:ln>
            <a:noFill/>
          </a:ln>
        </p:spPr>
      </p:pic>
      <p:pic>
        <p:nvPicPr>
          <p:cNvPr descr="A picture containing table&#10;&#10;Description automatically generated" id="406" name="Google Shape;406;p16"/>
          <p:cNvPicPr preferRelativeResize="0"/>
          <p:nvPr>
            <p:ph idx="1" type="body"/>
          </p:nvPr>
        </p:nvPicPr>
        <p:blipFill rotWithShape="1">
          <a:blip r:embed="rId4">
            <a:alphaModFix/>
          </a:blip>
          <a:srcRect b="0" l="0" r="0" t="0"/>
          <a:stretch/>
        </p:blipFill>
        <p:spPr>
          <a:xfrm>
            <a:off x="3110097" y="1557947"/>
            <a:ext cx="6190364" cy="2352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descr="A picture containing logo&#10;&#10;Description automatically generated" id="411" name="Google Shape;411;p17"/>
          <p:cNvPicPr preferRelativeResize="0"/>
          <p:nvPr/>
        </p:nvPicPr>
        <p:blipFill rotWithShape="1">
          <a:blip r:embed="rId3">
            <a:alphaModFix/>
          </a:blip>
          <a:srcRect b="-4135" l="10444" r="323" t="0"/>
          <a:stretch/>
        </p:blipFill>
        <p:spPr>
          <a:xfrm>
            <a:off x="9517547" y="2603839"/>
            <a:ext cx="1826644" cy="491359"/>
          </a:xfrm>
          <a:prstGeom prst="rect">
            <a:avLst/>
          </a:prstGeom>
          <a:noFill/>
          <a:ln>
            <a:noFill/>
          </a:ln>
        </p:spPr>
      </p:pic>
      <p:pic>
        <p:nvPicPr>
          <p:cNvPr descr="A picture containing shape&#10;&#10;Description automatically generated" id="412" name="Google Shape;412;p17"/>
          <p:cNvPicPr preferRelativeResize="0"/>
          <p:nvPr/>
        </p:nvPicPr>
        <p:blipFill rotWithShape="1">
          <a:blip r:embed="rId4">
            <a:alphaModFix/>
          </a:blip>
          <a:srcRect b="0" l="0" r="0" t="0"/>
          <a:stretch/>
        </p:blipFill>
        <p:spPr>
          <a:xfrm>
            <a:off x="6194497" y="3380637"/>
            <a:ext cx="3066362" cy="815164"/>
          </a:xfrm>
          <a:prstGeom prst="rect">
            <a:avLst/>
          </a:prstGeom>
          <a:noFill/>
          <a:ln>
            <a:noFill/>
          </a:ln>
        </p:spPr>
      </p:pic>
      <p:sp>
        <p:nvSpPr>
          <p:cNvPr id="413" name="Google Shape;413;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Velocidade de Relaxação </a:t>
            </a:r>
            <a:endParaRPr>
              <a:latin typeface="Georgia"/>
              <a:ea typeface="Georgia"/>
              <a:cs typeface="Georgia"/>
              <a:sym typeface="Georgia"/>
            </a:endParaRPr>
          </a:p>
        </p:txBody>
      </p:sp>
      <p:sp>
        <p:nvSpPr>
          <p:cNvPr id="414" name="Google Shape;4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15" name="Google Shape;415;p17"/>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6" name="Google Shape;416;p1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7" name="Google Shape;417;p1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8" name="Google Shape;418;p17"/>
          <p:cNvSpPr txBox="1"/>
          <p:nvPr/>
        </p:nvSpPr>
        <p:spPr>
          <a:xfrm>
            <a:off x="6832088" y="1637616"/>
            <a:ext cx="417340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Verdana"/>
                <a:ea typeface="Verdana"/>
                <a:cs typeface="Verdana"/>
                <a:sym typeface="Verdana"/>
              </a:rPr>
              <a:t>Função de ajuste e suas simplificações:</a:t>
            </a:r>
            <a:endParaRPr/>
          </a:p>
        </p:txBody>
      </p:sp>
      <p:sp>
        <p:nvSpPr>
          <p:cNvPr id="419" name="Google Shape;419;p17"/>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0" name="Google Shape;420;p17"/>
          <p:cNvSpPr/>
          <p:nvPr/>
        </p:nvSpPr>
        <p:spPr>
          <a:xfrm>
            <a:off x="1180042" y="5709708"/>
            <a:ext cx="656166" cy="26458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1" name="Google Shape;421;p17"/>
          <p:cNvSpPr txBox="1"/>
          <p:nvPr/>
        </p:nvSpPr>
        <p:spPr>
          <a:xfrm>
            <a:off x="9260416" y="2606760"/>
            <a:ext cx="50445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2)</a:t>
            </a:r>
            <a:endParaRPr sz="1800">
              <a:solidFill>
                <a:schemeClr val="dk1"/>
              </a:solidFill>
              <a:latin typeface="Calibri"/>
              <a:ea typeface="Calibri"/>
              <a:cs typeface="Calibri"/>
              <a:sym typeface="Calibri"/>
            </a:endParaRPr>
          </a:p>
        </p:txBody>
      </p:sp>
      <p:sp>
        <p:nvSpPr>
          <p:cNvPr id="422" name="Google Shape;422;p17"/>
          <p:cNvSpPr txBox="1"/>
          <p:nvPr/>
        </p:nvSpPr>
        <p:spPr>
          <a:xfrm>
            <a:off x="6053986" y="3540403"/>
            <a:ext cx="4572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3)</a:t>
            </a:r>
            <a:endParaRPr sz="1800">
              <a:solidFill>
                <a:schemeClr val="dk1"/>
              </a:solidFill>
              <a:latin typeface="Calibri"/>
              <a:ea typeface="Calibri"/>
              <a:cs typeface="Calibri"/>
              <a:sym typeface="Calibri"/>
            </a:endParaRPr>
          </a:p>
        </p:txBody>
      </p:sp>
      <p:sp>
        <p:nvSpPr>
          <p:cNvPr id="423" name="Google Shape;423;p17"/>
          <p:cNvSpPr txBox="1"/>
          <p:nvPr/>
        </p:nvSpPr>
        <p:spPr>
          <a:xfrm>
            <a:off x="7596187" y="4238378"/>
            <a:ext cx="36957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dk1"/>
                </a:solidFill>
                <a:latin typeface="Verdana"/>
                <a:ea typeface="Verdana"/>
                <a:cs typeface="Verdana"/>
                <a:sym typeface="Verdana"/>
              </a:rPr>
              <a:t>Parâmetros fixos:</a:t>
            </a:r>
            <a:endParaRPr/>
          </a:p>
        </p:txBody>
      </p:sp>
      <p:pic>
        <p:nvPicPr>
          <p:cNvPr descr="Diagram&#10;&#10;Description automatically generated" id="424" name="Google Shape;424;p17"/>
          <p:cNvPicPr preferRelativeResize="0"/>
          <p:nvPr/>
        </p:nvPicPr>
        <p:blipFill rotWithShape="1">
          <a:blip r:embed="rId5">
            <a:alphaModFix/>
          </a:blip>
          <a:srcRect b="0" l="0" r="0" t="0"/>
          <a:stretch/>
        </p:blipFill>
        <p:spPr>
          <a:xfrm>
            <a:off x="7034029" y="1942160"/>
            <a:ext cx="3528827" cy="634515"/>
          </a:xfrm>
          <a:prstGeom prst="rect">
            <a:avLst/>
          </a:prstGeom>
          <a:noFill/>
          <a:ln>
            <a:noFill/>
          </a:ln>
        </p:spPr>
      </p:pic>
      <p:pic>
        <p:nvPicPr>
          <p:cNvPr descr="Text&#10;&#10;Description automatically generated" id="425" name="Google Shape;425;p17"/>
          <p:cNvPicPr preferRelativeResize="0"/>
          <p:nvPr/>
        </p:nvPicPr>
        <p:blipFill rotWithShape="1">
          <a:blip r:embed="rId6">
            <a:alphaModFix/>
          </a:blip>
          <a:srcRect b="0" l="0" r="0" t="0"/>
          <a:stretch/>
        </p:blipFill>
        <p:spPr>
          <a:xfrm>
            <a:off x="6352437" y="2506698"/>
            <a:ext cx="1471133" cy="628749"/>
          </a:xfrm>
          <a:prstGeom prst="rect">
            <a:avLst/>
          </a:prstGeom>
          <a:noFill/>
          <a:ln>
            <a:noFill/>
          </a:ln>
        </p:spPr>
      </p:pic>
      <p:sp>
        <p:nvSpPr>
          <p:cNvPr id="426" name="Google Shape;426;p17"/>
          <p:cNvSpPr txBox="1"/>
          <p:nvPr/>
        </p:nvSpPr>
        <p:spPr>
          <a:xfrm>
            <a:off x="6057357" y="2605285"/>
            <a:ext cx="392224" cy="3752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Calibri"/>
                <a:ea typeface="Calibri"/>
                <a:cs typeface="Calibri"/>
                <a:sym typeface="Calibri"/>
              </a:rPr>
              <a:t>1)</a:t>
            </a:r>
            <a:endParaRPr sz="1800">
              <a:solidFill>
                <a:schemeClr val="dk1"/>
              </a:solidFill>
              <a:latin typeface="Calibri"/>
              <a:ea typeface="Calibri"/>
              <a:cs typeface="Calibri"/>
              <a:sym typeface="Calibri"/>
            </a:endParaRPr>
          </a:p>
        </p:txBody>
      </p:sp>
      <p:pic>
        <p:nvPicPr>
          <p:cNvPr descr="A picture containing text, clipart&#10;&#10;Description automatically generated" id="427" name="Google Shape;427;p17"/>
          <p:cNvPicPr preferRelativeResize="0"/>
          <p:nvPr/>
        </p:nvPicPr>
        <p:blipFill rotWithShape="1">
          <a:blip r:embed="rId7">
            <a:alphaModFix/>
          </a:blip>
          <a:srcRect b="0" l="0" r="0" t="0"/>
          <a:stretch/>
        </p:blipFill>
        <p:spPr>
          <a:xfrm>
            <a:off x="5904812" y="4810104"/>
            <a:ext cx="1868968" cy="369473"/>
          </a:xfrm>
          <a:prstGeom prst="rect">
            <a:avLst/>
          </a:prstGeom>
          <a:noFill/>
          <a:ln>
            <a:noFill/>
          </a:ln>
        </p:spPr>
      </p:pic>
      <p:pic>
        <p:nvPicPr>
          <p:cNvPr descr="A picture containing text&#10;&#10;Description automatically generated" id="428" name="Google Shape;428;p17"/>
          <p:cNvPicPr preferRelativeResize="0"/>
          <p:nvPr/>
        </p:nvPicPr>
        <p:blipFill rotWithShape="1">
          <a:blip r:embed="rId8">
            <a:alphaModFix/>
          </a:blip>
          <a:srcRect b="0" l="0" r="0" t="0"/>
          <a:stretch/>
        </p:blipFill>
        <p:spPr>
          <a:xfrm>
            <a:off x="10347349" y="4797031"/>
            <a:ext cx="1609061" cy="370519"/>
          </a:xfrm>
          <a:prstGeom prst="rect">
            <a:avLst/>
          </a:prstGeom>
          <a:noFill/>
          <a:ln>
            <a:noFill/>
          </a:ln>
        </p:spPr>
      </p:pic>
      <p:pic>
        <p:nvPicPr>
          <p:cNvPr descr="Chart, scatter chart&#10;&#10;Description automatically generated" id="429" name="Google Shape;429;p17"/>
          <p:cNvPicPr preferRelativeResize="0"/>
          <p:nvPr/>
        </p:nvPicPr>
        <p:blipFill rotWithShape="1">
          <a:blip r:embed="rId9">
            <a:alphaModFix/>
          </a:blip>
          <a:srcRect b="0" l="0" r="0" t="0"/>
          <a:stretch/>
        </p:blipFill>
        <p:spPr>
          <a:xfrm>
            <a:off x="896679" y="1672102"/>
            <a:ext cx="4893339" cy="3844585"/>
          </a:xfrm>
          <a:prstGeom prst="rect">
            <a:avLst/>
          </a:prstGeom>
          <a:noFill/>
          <a:ln>
            <a:noFill/>
          </a:ln>
        </p:spPr>
      </p:pic>
      <p:sp>
        <p:nvSpPr>
          <p:cNvPr id="430" name="Google Shape;430;p17"/>
          <p:cNvSpPr/>
          <p:nvPr/>
        </p:nvSpPr>
        <p:spPr>
          <a:xfrm>
            <a:off x="1150937" y="5314370"/>
            <a:ext cx="687916" cy="29633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text, clock&#10;&#10;Description automatically generated" id="431" name="Google Shape;431;p17"/>
          <p:cNvPicPr preferRelativeResize="0"/>
          <p:nvPr/>
        </p:nvPicPr>
        <p:blipFill rotWithShape="1">
          <a:blip r:embed="rId10">
            <a:alphaModFix/>
          </a:blip>
          <a:srcRect b="0" l="0" r="0" t="0"/>
          <a:stretch/>
        </p:blipFill>
        <p:spPr>
          <a:xfrm>
            <a:off x="9514217" y="3096551"/>
            <a:ext cx="2042242" cy="489660"/>
          </a:xfrm>
          <a:prstGeom prst="rect">
            <a:avLst/>
          </a:prstGeom>
          <a:noFill/>
          <a:ln>
            <a:noFill/>
          </a:ln>
        </p:spPr>
      </p:pic>
      <p:pic>
        <p:nvPicPr>
          <p:cNvPr descr="A picture containing text&#10;&#10;Description automatically generated" id="432" name="Google Shape;432;p17"/>
          <p:cNvPicPr preferRelativeResize="0"/>
          <p:nvPr/>
        </p:nvPicPr>
        <p:blipFill rotWithShape="1">
          <a:blip r:embed="rId11">
            <a:alphaModFix/>
          </a:blip>
          <a:srcRect b="0" l="0" r="0" t="0"/>
          <a:stretch/>
        </p:blipFill>
        <p:spPr>
          <a:xfrm>
            <a:off x="7934104" y="4711322"/>
            <a:ext cx="2252921" cy="5463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Velocidade de Relaxação </a:t>
            </a:r>
            <a:endParaRPr>
              <a:latin typeface="Georgia"/>
              <a:ea typeface="Georgia"/>
              <a:cs typeface="Georgia"/>
              <a:sym typeface="Georgia"/>
            </a:endParaRPr>
          </a:p>
        </p:txBody>
      </p:sp>
      <p:sp>
        <p:nvSpPr>
          <p:cNvPr id="438" name="Google Shape;43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39" name="Google Shape;439;p18"/>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p1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1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2" name="Google Shape;442;p18"/>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3" name="Google Shape;443;p18"/>
          <p:cNvSpPr txBox="1"/>
          <p:nvPr/>
        </p:nvSpPr>
        <p:spPr>
          <a:xfrm>
            <a:off x="5711169" y="4800548"/>
            <a:ext cx="6096600" cy="16623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O modelo interpreta todos os dados experimentais muito bem.  </a:t>
            </a:r>
            <a:endParaRPr/>
          </a:p>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O comportamento na transição de fase  é bem explicada pelo parâmetro ordem. </a:t>
            </a:r>
            <a:endParaRPr/>
          </a:p>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Temperatura de transição determinada é </a:t>
            </a:r>
            <a:r>
              <a:rPr lang="en-GB">
                <a:solidFill>
                  <a:schemeClr val="dk1"/>
                </a:solidFill>
                <a:latin typeface="Verdana"/>
                <a:ea typeface="Verdana"/>
                <a:cs typeface="Verdana"/>
                <a:sym typeface="Verdana"/>
              </a:rPr>
              <a:t>igual</a:t>
            </a:r>
            <a:r>
              <a:rPr lang="en-GB" sz="1400">
                <a:solidFill>
                  <a:schemeClr val="dk1"/>
                </a:solidFill>
                <a:latin typeface="Verdana"/>
                <a:ea typeface="Verdana"/>
                <a:cs typeface="Verdana"/>
                <a:sym typeface="Verdana"/>
              </a:rPr>
              <a:t> à do parâmetro de ordem (34,18ºC)</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Logo, icon&#10;&#10;Description automatically generated" id="444" name="Google Shape;444;p18"/>
          <p:cNvPicPr preferRelativeResize="0"/>
          <p:nvPr/>
        </p:nvPicPr>
        <p:blipFill rotWithShape="1">
          <a:blip r:embed="rId3">
            <a:alphaModFix/>
          </a:blip>
          <a:srcRect b="0" l="0" r="0" t="0"/>
          <a:stretch/>
        </p:blipFill>
        <p:spPr>
          <a:xfrm>
            <a:off x="8208066" y="3869251"/>
            <a:ext cx="1224370" cy="864081"/>
          </a:xfrm>
          <a:prstGeom prst="rect">
            <a:avLst/>
          </a:prstGeom>
          <a:noFill/>
          <a:ln>
            <a:noFill/>
          </a:ln>
        </p:spPr>
      </p:pic>
      <p:sp>
        <p:nvSpPr>
          <p:cNvPr id="445" name="Google Shape;445;p18"/>
          <p:cNvSpPr/>
          <p:nvPr/>
        </p:nvSpPr>
        <p:spPr>
          <a:xfrm>
            <a:off x="1150937" y="5172603"/>
            <a:ext cx="687916" cy="29633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ma imagem com mesa&#10;&#10;Descrição gerada automaticamente" id="446" name="Google Shape;446;p18"/>
          <p:cNvPicPr preferRelativeResize="0"/>
          <p:nvPr/>
        </p:nvPicPr>
        <p:blipFill rotWithShape="1">
          <a:blip r:embed="rId4">
            <a:alphaModFix/>
          </a:blip>
          <a:srcRect b="0" l="0" r="0" t="0"/>
          <a:stretch/>
        </p:blipFill>
        <p:spPr>
          <a:xfrm>
            <a:off x="5959942" y="2011844"/>
            <a:ext cx="5466315" cy="1570219"/>
          </a:xfrm>
          <a:prstGeom prst="rect">
            <a:avLst/>
          </a:prstGeom>
          <a:noFill/>
          <a:ln>
            <a:noFill/>
          </a:ln>
        </p:spPr>
      </p:pic>
      <p:pic>
        <p:nvPicPr>
          <p:cNvPr descr="Chart, scatter chart&#10;&#10;Description automatically generated" id="447" name="Google Shape;447;p18"/>
          <p:cNvPicPr preferRelativeResize="0"/>
          <p:nvPr/>
        </p:nvPicPr>
        <p:blipFill rotWithShape="1">
          <a:blip r:embed="rId5">
            <a:alphaModFix/>
          </a:blip>
          <a:srcRect b="0" l="0" r="0" t="0"/>
          <a:stretch/>
        </p:blipFill>
        <p:spPr>
          <a:xfrm>
            <a:off x="837610" y="1506707"/>
            <a:ext cx="4893339" cy="3844585"/>
          </a:xfrm>
          <a:prstGeom prst="rect">
            <a:avLst/>
          </a:prstGeom>
          <a:noFill/>
          <a:ln>
            <a:noFill/>
          </a:ln>
        </p:spPr>
      </p:pic>
      <p:sp>
        <p:nvSpPr>
          <p:cNvPr id="448" name="Google Shape;448;p18"/>
          <p:cNvSpPr/>
          <p:nvPr/>
        </p:nvSpPr>
        <p:spPr>
          <a:xfrm>
            <a:off x="1014647" y="5172173"/>
            <a:ext cx="656166" cy="26458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Conclusão</a:t>
            </a:r>
            <a:endParaRPr>
              <a:latin typeface="Georgia"/>
              <a:ea typeface="Georgia"/>
              <a:cs typeface="Georgia"/>
              <a:sym typeface="Georgia"/>
            </a:endParaRPr>
          </a:p>
        </p:txBody>
      </p:sp>
      <p:sp>
        <p:nvSpPr>
          <p:cNvPr id="454" name="Google Shape;45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55" name="Google Shape;455;p19"/>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p1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p1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19"/>
          <p:cNvSpPr txBox="1"/>
          <p:nvPr/>
        </p:nvSpPr>
        <p:spPr>
          <a:xfrm>
            <a:off x="2160934" y="2158542"/>
            <a:ext cx="8675841" cy="78996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Temperatura de transição: 34.1 ± 0.5 °C</a:t>
            </a:r>
            <a:endParaRPr sz="1800">
              <a:solidFill>
                <a:schemeClr val="dk1"/>
              </a:solidFill>
              <a:latin typeface="Calibri"/>
              <a:ea typeface="Calibri"/>
              <a:cs typeface="Calibri"/>
              <a:sym typeface="Calibri"/>
            </a:endParaRPr>
          </a:p>
          <a:p>
            <a:pPr indent="-285750" lvl="0" marL="285750" marR="0" rtl="0" algn="l">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Bom ajuste do modelo de Haller para o parâmetro de ordem e do modelo BPP para os tempos de relaxação</a:t>
            </a:r>
            <a:endParaRPr sz="1400">
              <a:solidFill>
                <a:schemeClr val="dk1"/>
              </a:solidFill>
              <a:latin typeface="Verdana"/>
              <a:ea typeface="Verdana"/>
              <a:cs typeface="Verdana"/>
              <a:sym typeface="Verdana"/>
            </a:endParaRPr>
          </a:p>
        </p:txBody>
      </p:sp>
      <p:sp>
        <p:nvSpPr>
          <p:cNvPr id="459" name="Google Shape;459;p19"/>
          <p:cNvSpPr txBox="1"/>
          <p:nvPr/>
        </p:nvSpPr>
        <p:spPr>
          <a:xfrm>
            <a:off x="2161341" y="3950035"/>
            <a:ext cx="9647437" cy="208262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Um maior número de ensaios para a mesma temperatura</a:t>
            </a:r>
            <a:endParaRPr sz="1400">
              <a:solidFill>
                <a:schemeClr val="dk1"/>
              </a:solidFill>
              <a:latin typeface="Verdana"/>
              <a:ea typeface="Verdana"/>
              <a:cs typeface="Verdana"/>
              <a:sym typeface="Verdana"/>
            </a:endParaRPr>
          </a:p>
          <a:p>
            <a:pPr indent="-285750" lvl="0" marL="285750" marR="0" rtl="0" algn="just">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Influência do tunning, da potência do impulso, do tempo do pulso, da sequência de pulsos e do tempo de espera para a estabilização da temperatura</a:t>
            </a:r>
            <a:endParaRPr sz="1400">
              <a:solidFill>
                <a:schemeClr val="dk1"/>
              </a:solidFill>
              <a:latin typeface="Verdana"/>
              <a:ea typeface="Verdana"/>
              <a:cs typeface="Verdana"/>
              <a:sym typeface="Verdana"/>
            </a:endParaRPr>
          </a:p>
          <a:p>
            <a:pPr indent="-285750" lvl="0" marL="285750" marR="0" rtl="0" algn="just">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Relação entre a área dos picos relativos ao afastamento dipolar e ao desvio químico e a percentagem da amostra que se encontra na fase isotrópica e nemática</a:t>
            </a:r>
            <a:endParaRPr sz="1400">
              <a:solidFill>
                <a:schemeClr val="dk1"/>
              </a:solidFill>
              <a:latin typeface="Verdana"/>
              <a:ea typeface="Verdana"/>
              <a:cs typeface="Verdana"/>
              <a:sym typeface="Verdana"/>
            </a:endParaRPr>
          </a:p>
          <a:p>
            <a:pPr indent="-285750" lvl="0" marL="285750" marR="0" rtl="0" algn="just">
              <a:spcBef>
                <a:spcPts val="400"/>
              </a:spcBef>
              <a:spcAft>
                <a:spcPts val="0"/>
              </a:spcAft>
              <a:buClr>
                <a:schemeClr val="dk1"/>
              </a:buClr>
              <a:buSzPts val="1400"/>
              <a:buFont typeface="Arial"/>
              <a:buChar char="•"/>
            </a:pPr>
            <a:r>
              <a:rPr lang="en-GB" sz="1400">
                <a:solidFill>
                  <a:schemeClr val="dk1"/>
                </a:solidFill>
                <a:latin typeface="Verdana"/>
                <a:ea typeface="Verdana"/>
                <a:cs typeface="Verdana"/>
                <a:sym typeface="Verdana"/>
              </a:rPr>
              <a:t>Influência das paredes do tubo de ensaio nos espetros de RMN, efetuando várias medições para diferentes relações de área/volume</a:t>
            </a:r>
            <a:endParaRPr sz="1400">
              <a:solidFill>
                <a:schemeClr val="dk1"/>
              </a:solidFill>
              <a:latin typeface="Verdana"/>
              <a:ea typeface="Verdana"/>
              <a:cs typeface="Verdana"/>
              <a:sym typeface="Verdana"/>
            </a:endParaRPr>
          </a:p>
          <a:p>
            <a:pPr indent="-171450" lvl="0" marL="285750" marR="0" rtl="0" algn="l">
              <a:spcBef>
                <a:spcPts val="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
        <p:nvSpPr>
          <p:cNvPr id="460" name="Google Shape;460;p19"/>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19"/>
          <p:cNvSpPr txBox="1"/>
          <p:nvPr/>
        </p:nvSpPr>
        <p:spPr>
          <a:xfrm>
            <a:off x="2504557" y="1648048"/>
            <a:ext cx="19256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Verdana"/>
                <a:ea typeface="Verdana"/>
                <a:cs typeface="Verdana"/>
                <a:sym typeface="Verdana"/>
              </a:rPr>
              <a:t>Resultados</a:t>
            </a:r>
            <a:endParaRPr b="1" sz="1800">
              <a:solidFill>
                <a:schemeClr val="dk1"/>
              </a:solidFill>
              <a:latin typeface="Verdana"/>
              <a:ea typeface="Verdana"/>
              <a:cs typeface="Verdana"/>
              <a:sym typeface="Verdana"/>
            </a:endParaRPr>
          </a:p>
        </p:txBody>
      </p:sp>
      <p:sp>
        <p:nvSpPr>
          <p:cNvPr id="462" name="Google Shape;462;p19"/>
          <p:cNvSpPr txBox="1"/>
          <p:nvPr/>
        </p:nvSpPr>
        <p:spPr>
          <a:xfrm>
            <a:off x="2457301" y="3426047"/>
            <a:ext cx="2941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chemeClr val="dk1"/>
                </a:solidFill>
                <a:latin typeface="Verdana"/>
                <a:ea typeface="Verdana"/>
                <a:cs typeface="Verdana"/>
                <a:sym typeface="Verdana"/>
              </a:rPr>
              <a:t>Questões em aberto</a:t>
            </a:r>
            <a:endParaRPr b="1" sz="1800">
              <a:solidFill>
                <a:schemeClr val="dk1"/>
              </a:solidFill>
              <a:latin typeface="Verdana"/>
              <a:ea typeface="Verdana"/>
              <a:cs typeface="Verdana"/>
              <a:sym typeface="Verdana"/>
            </a:endParaRPr>
          </a:p>
        </p:txBody>
      </p:sp>
      <p:pic>
        <p:nvPicPr>
          <p:cNvPr descr="A picture containing text, night sky&#10;&#10;Description automatically generated" id="463" name="Google Shape;463;p19"/>
          <p:cNvPicPr preferRelativeResize="0"/>
          <p:nvPr/>
        </p:nvPicPr>
        <p:blipFill rotWithShape="1">
          <a:blip r:embed="rId3">
            <a:alphaModFix/>
          </a:blip>
          <a:srcRect b="0" l="0" r="0" t="0"/>
          <a:stretch/>
        </p:blipFill>
        <p:spPr>
          <a:xfrm>
            <a:off x="749005" y="2069657"/>
            <a:ext cx="1656318" cy="1041106"/>
          </a:xfrm>
          <a:prstGeom prst="rect">
            <a:avLst/>
          </a:prstGeom>
          <a:noFill/>
          <a:ln>
            <a:noFill/>
          </a:ln>
        </p:spPr>
      </p:pic>
      <p:pic>
        <p:nvPicPr>
          <p:cNvPr descr="A picture containing text, night sky&#10;&#10;Description automatically generated" id="464" name="Google Shape;464;p19"/>
          <p:cNvPicPr preferRelativeResize="0"/>
          <p:nvPr/>
        </p:nvPicPr>
        <p:blipFill rotWithShape="1">
          <a:blip r:embed="rId4">
            <a:alphaModFix/>
          </a:blip>
          <a:srcRect b="0" l="0" r="0" t="0"/>
          <a:stretch/>
        </p:blipFill>
        <p:spPr>
          <a:xfrm>
            <a:off x="835728" y="3950513"/>
            <a:ext cx="1471058" cy="14615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0" name="Shape 110"/>
        <p:cNvGrpSpPr/>
        <p:nvPr/>
      </p:nvGrpSpPr>
      <p:grpSpPr>
        <a:xfrm>
          <a:off x="0" y="0"/>
          <a:ext cx="0" cy="0"/>
          <a:chOff x="0" y="0"/>
          <a:chExt cx="0" cy="0"/>
        </a:xfrm>
      </p:grpSpPr>
      <p:sp>
        <p:nvSpPr>
          <p:cNvPr id="111" name="Google Shape;111;p2"/>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2" name="Google Shape;112;p2"/>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Índice</a:t>
            </a:r>
            <a:r>
              <a:rPr lang="en-GB" sz="5400">
                <a:latin typeface="Georgia"/>
                <a:ea typeface="Georgia"/>
                <a:cs typeface="Georgia"/>
                <a:sym typeface="Georgia"/>
              </a:rPr>
              <a:t>:</a:t>
            </a:r>
            <a:endParaRPr/>
          </a:p>
        </p:txBody>
      </p:sp>
      <p:sp>
        <p:nvSpPr>
          <p:cNvPr id="113" name="Google Shape;113;p2"/>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4" name="Google Shape;114;p2"/>
          <p:cNvSpPr txBox="1"/>
          <p:nvPr>
            <p:ph idx="1" type="body"/>
          </p:nvPr>
        </p:nvSpPr>
        <p:spPr>
          <a:xfrm>
            <a:off x="244236" y="2843211"/>
            <a:ext cx="6351457" cy="332066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1500"/>
              <a:buChar char="•"/>
            </a:pPr>
            <a:r>
              <a:rPr lang="en-GB" sz="1500">
                <a:latin typeface="Verdana"/>
                <a:ea typeface="Verdana"/>
                <a:cs typeface="Verdana"/>
                <a:sym typeface="Verdana"/>
              </a:rPr>
              <a:t>Objetivos</a:t>
            </a:r>
            <a:endParaRPr/>
          </a:p>
          <a:p>
            <a:pPr indent="-228600" lvl="0" marL="228600" rtl="0" algn="l">
              <a:lnSpc>
                <a:spcPct val="90000"/>
              </a:lnSpc>
              <a:spcBef>
                <a:spcPts val="1000"/>
              </a:spcBef>
              <a:spcAft>
                <a:spcPts val="0"/>
              </a:spcAft>
              <a:buClr>
                <a:schemeClr val="dk1"/>
              </a:buClr>
              <a:buSzPts val="1500"/>
              <a:buChar char="•"/>
            </a:pPr>
            <a:r>
              <a:rPr lang="en-GB" sz="1500">
                <a:latin typeface="Verdana"/>
                <a:ea typeface="Verdana"/>
                <a:cs typeface="Verdana"/>
                <a:sym typeface="Verdana"/>
              </a:rPr>
              <a:t>Introdução teórica</a:t>
            </a:r>
            <a:endParaRPr/>
          </a:p>
          <a:p>
            <a:pPr indent="-228600" lvl="0" marL="228600" rtl="0" algn="l">
              <a:lnSpc>
                <a:spcPct val="90000"/>
              </a:lnSpc>
              <a:spcBef>
                <a:spcPts val="1000"/>
              </a:spcBef>
              <a:spcAft>
                <a:spcPts val="0"/>
              </a:spcAft>
              <a:buClr>
                <a:schemeClr val="dk1"/>
              </a:buClr>
              <a:buSzPts val="1500"/>
              <a:buChar char="•"/>
            </a:pPr>
            <a:r>
              <a:rPr lang="en-GB" sz="1500">
                <a:latin typeface="Verdana"/>
                <a:ea typeface="Verdana"/>
                <a:cs typeface="Verdana"/>
                <a:sym typeface="Verdana"/>
              </a:rPr>
              <a:t>Montagem e procedimento</a:t>
            </a:r>
            <a:endParaRPr/>
          </a:p>
          <a:p>
            <a:pPr indent="-228600" lvl="0" marL="228600" rtl="0" algn="l">
              <a:lnSpc>
                <a:spcPct val="90000"/>
              </a:lnSpc>
              <a:spcBef>
                <a:spcPts val="1000"/>
              </a:spcBef>
              <a:spcAft>
                <a:spcPts val="0"/>
              </a:spcAft>
              <a:buClr>
                <a:schemeClr val="dk1"/>
              </a:buClr>
              <a:buSzPts val="1500"/>
              <a:buChar char="•"/>
            </a:pPr>
            <a:r>
              <a:rPr lang="en-GB" sz="1500">
                <a:latin typeface="Verdana"/>
                <a:ea typeface="Verdana"/>
                <a:cs typeface="Verdana"/>
                <a:sym typeface="Verdana"/>
              </a:rPr>
              <a:t>Resultados Experimentais e Analise:</a:t>
            </a:r>
            <a:endParaRPr/>
          </a:p>
          <a:p>
            <a:pPr indent="0" lvl="1" marL="685800" rtl="0" algn="l">
              <a:lnSpc>
                <a:spcPct val="80000"/>
              </a:lnSpc>
              <a:spcBef>
                <a:spcPts val="500"/>
              </a:spcBef>
              <a:spcAft>
                <a:spcPts val="0"/>
              </a:spcAft>
              <a:buClr>
                <a:schemeClr val="dk1"/>
              </a:buClr>
              <a:buSzPts val="1500"/>
              <a:buNone/>
            </a:pPr>
            <a:r>
              <a:rPr lang="en-GB" sz="1500">
                <a:latin typeface="Verdana"/>
                <a:ea typeface="Verdana"/>
                <a:cs typeface="Verdana"/>
                <a:sym typeface="Verdana"/>
              </a:rPr>
              <a:t>-Espetros de RMN</a:t>
            </a:r>
            <a:endParaRPr/>
          </a:p>
          <a:p>
            <a:pPr indent="0" lvl="1" marL="685800" rtl="0" algn="l">
              <a:lnSpc>
                <a:spcPct val="90000"/>
              </a:lnSpc>
              <a:spcBef>
                <a:spcPts val="500"/>
              </a:spcBef>
              <a:spcAft>
                <a:spcPts val="0"/>
              </a:spcAft>
              <a:buClr>
                <a:schemeClr val="dk1"/>
              </a:buClr>
              <a:buSzPts val="1500"/>
              <a:buNone/>
            </a:pPr>
            <a:r>
              <a:rPr lang="en-GB" sz="1500">
                <a:latin typeface="Verdana"/>
                <a:ea typeface="Verdana"/>
                <a:cs typeface="Verdana"/>
                <a:sym typeface="Verdana"/>
              </a:rPr>
              <a:t>-Desvio Químico</a:t>
            </a:r>
            <a:endParaRPr/>
          </a:p>
          <a:p>
            <a:pPr indent="0" lvl="1" marL="685800" rtl="0" algn="l">
              <a:lnSpc>
                <a:spcPct val="90000"/>
              </a:lnSpc>
              <a:spcBef>
                <a:spcPts val="500"/>
              </a:spcBef>
              <a:spcAft>
                <a:spcPts val="0"/>
              </a:spcAft>
              <a:buClr>
                <a:schemeClr val="dk1"/>
              </a:buClr>
              <a:buSzPts val="1500"/>
              <a:buNone/>
            </a:pPr>
            <a:r>
              <a:rPr lang="en-GB" sz="1500">
                <a:latin typeface="Verdana"/>
                <a:ea typeface="Verdana"/>
                <a:cs typeface="Verdana"/>
                <a:sym typeface="Verdana"/>
              </a:rPr>
              <a:t>-Parâmetro de ordem;</a:t>
            </a:r>
            <a:endParaRPr>
              <a:latin typeface="Verdana"/>
              <a:ea typeface="Verdana"/>
              <a:cs typeface="Verdana"/>
              <a:sym typeface="Verdana"/>
            </a:endParaRPr>
          </a:p>
          <a:p>
            <a:pPr indent="0" lvl="1" marL="685800" rtl="0" algn="l">
              <a:lnSpc>
                <a:spcPct val="90000"/>
              </a:lnSpc>
              <a:spcBef>
                <a:spcPts val="500"/>
              </a:spcBef>
              <a:spcAft>
                <a:spcPts val="0"/>
              </a:spcAft>
              <a:buClr>
                <a:schemeClr val="dk1"/>
              </a:buClr>
              <a:buSzPts val="1500"/>
              <a:buNone/>
            </a:pPr>
            <a:r>
              <a:rPr lang="en-GB" sz="1500">
                <a:latin typeface="Verdana"/>
                <a:ea typeface="Verdana"/>
                <a:cs typeface="Verdana"/>
                <a:sym typeface="Verdana"/>
              </a:rPr>
              <a:t>-Tempo de relaxação;</a:t>
            </a:r>
            <a:endParaRPr/>
          </a:p>
          <a:p>
            <a:pPr indent="-228600" lvl="0" marL="228600" rtl="0" algn="l">
              <a:lnSpc>
                <a:spcPct val="90000"/>
              </a:lnSpc>
              <a:spcBef>
                <a:spcPts val="1000"/>
              </a:spcBef>
              <a:spcAft>
                <a:spcPts val="0"/>
              </a:spcAft>
              <a:buClr>
                <a:schemeClr val="dk1"/>
              </a:buClr>
              <a:buSzPts val="1500"/>
              <a:buChar char="•"/>
            </a:pPr>
            <a:r>
              <a:rPr lang="en-GB" sz="1500">
                <a:latin typeface="Verdana"/>
                <a:ea typeface="Verdana"/>
                <a:cs typeface="Verdana"/>
                <a:sym typeface="Verdana"/>
              </a:rPr>
              <a:t>Conclusão e discussão</a:t>
            </a:r>
            <a:endParaRPr/>
          </a:p>
        </p:txBody>
      </p:sp>
      <p:pic>
        <p:nvPicPr>
          <p:cNvPr id="115" name="Google Shape;115;p2"/>
          <p:cNvPicPr preferRelativeResize="0"/>
          <p:nvPr/>
        </p:nvPicPr>
        <p:blipFill rotWithShape="1">
          <a:blip r:embed="rId3">
            <a:alphaModFix/>
          </a:blip>
          <a:srcRect b="-1" l="28565" r="28555" t="0"/>
          <a:stretch/>
        </p:blipFill>
        <p:spPr>
          <a:xfrm>
            <a:off x="5311702" y="10"/>
            <a:ext cx="6878775" cy="6857990"/>
          </a:xfrm>
          <a:custGeom>
            <a:rect b="b" l="l" r="r" t="t"/>
            <a:pathLst>
              <a:path extrusionOk="0" h="6858000" w="6878775">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ln>
            <a:noFill/>
          </a:ln>
        </p:spPr>
      </p:pic>
      <p:sp>
        <p:nvSpPr>
          <p:cNvPr id="116" name="Google Shape;1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solidFill>
                  <a:schemeClr val="lt1"/>
                </a:solidFill>
              </a:rPr>
              <a:t>‹#›</a:t>
            </a:fld>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0"/>
          <p:cNvSpPr txBox="1"/>
          <p:nvPr>
            <p:ph type="title"/>
          </p:nvPr>
        </p:nvSpPr>
        <p:spPr>
          <a:xfrm>
            <a:off x="3527458" y="2522444"/>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7200"/>
              <a:buFont typeface="Georgia"/>
              <a:buNone/>
            </a:pPr>
            <a:r>
              <a:rPr lang="en-GB" sz="7200">
                <a:latin typeface="Georgia"/>
                <a:ea typeface="Georgia"/>
                <a:cs typeface="Georgia"/>
                <a:sym typeface="Georgia"/>
              </a:rPr>
              <a:t>DISCUSSÃO</a:t>
            </a:r>
            <a:endParaRPr/>
          </a:p>
        </p:txBody>
      </p:sp>
      <p:sp>
        <p:nvSpPr>
          <p:cNvPr id="470" name="Google Shape;47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471" name="Google Shape;471;p20"/>
          <p:cNvSpPr/>
          <p:nvPr/>
        </p:nvSpPr>
        <p:spPr>
          <a:xfrm rot="-5400000">
            <a:off x="10737991" y="481300"/>
            <a:ext cx="1935307" cy="972709"/>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2" name="Google Shape;472;p20"/>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3" name="Google Shape;473;p20"/>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20"/>
          <p:cNvSpPr/>
          <p:nvPr/>
        </p:nvSpPr>
        <p:spPr>
          <a:xfrm rot="2700000">
            <a:off x="11321419" y="1074994"/>
            <a:ext cx="493118" cy="49311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3" name="Google Shape;123;p3"/>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Objetivos</a:t>
            </a:r>
            <a:endParaRPr>
              <a:latin typeface="Georgia"/>
              <a:ea typeface="Georgia"/>
              <a:cs typeface="Georgia"/>
              <a:sym typeface="Georgia"/>
            </a:endParaRPr>
          </a:p>
        </p:txBody>
      </p:sp>
      <p:grpSp>
        <p:nvGrpSpPr>
          <p:cNvPr id="124" name="Google Shape;124;p3"/>
          <p:cNvGrpSpPr/>
          <p:nvPr/>
        </p:nvGrpSpPr>
        <p:grpSpPr>
          <a:xfrm>
            <a:off x="11219290" y="1"/>
            <a:ext cx="972709" cy="1935307"/>
            <a:chOff x="10918968" y="713127"/>
            <a:chExt cx="1273032" cy="2532832"/>
          </a:xfrm>
        </p:grpSpPr>
        <p:sp>
          <p:nvSpPr>
            <p:cNvPr id="125" name="Google Shape;125;p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grpSp>
        <p:nvGrpSpPr>
          <p:cNvPr id="127" name="Google Shape;127;p3"/>
          <p:cNvGrpSpPr/>
          <p:nvPr/>
        </p:nvGrpSpPr>
        <p:grpSpPr>
          <a:xfrm>
            <a:off x="0" y="4601497"/>
            <a:ext cx="1014060" cy="2017580"/>
            <a:chOff x="0" y="4601497"/>
            <a:chExt cx="1014060" cy="2017580"/>
          </a:xfrm>
        </p:grpSpPr>
        <p:sp>
          <p:nvSpPr>
            <p:cNvPr id="128" name="Google Shape;128;p3"/>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9" name="Google Shape;129;p3"/>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30" name="Google Shape;13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
        <p:nvSpPr>
          <p:cNvPr id="131" name="Google Shape;131;p3"/>
          <p:cNvSpPr txBox="1"/>
          <p:nvPr>
            <p:ph idx="1" type="body"/>
          </p:nvPr>
        </p:nvSpPr>
        <p:spPr>
          <a:xfrm>
            <a:off x="1186911" y="1818423"/>
            <a:ext cx="9867696" cy="2373796"/>
          </a:xfrm>
          <a:prstGeom prst="rect">
            <a:avLst/>
          </a:prstGeom>
          <a:noFill/>
          <a:ln>
            <a:noFill/>
          </a:ln>
        </p:spPr>
        <p:txBody>
          <a:bodyPr anchorCtr="0" anchor="t" bIns="45700" lIns="91425" spcFirstLastPara="1" rIns="91425" wrap="square" tIns="45700">
            <a:normAutofit/>
          </a:bodyPr>
          <a:lstStyle/>
          <a:p>
            <a:pPr indent="-285750" lvl="0" marL="285750" rtl="0" algn="l">
              <a:lnSpc>
                <a:spcPct val="90000"/>
              </a:lnSpc>
              <a:spcBef>
                <a:spcPts val="0"/>
              </a:spcBef>
              <a:spcAft>
                <a:spcPts val="0"/>
              </a:spcAft>
              <a:buClr>
                <a:schemeClr val="dk1"/>
              </a:buClr>
              <a:buSzPts val="1600"/>
              <a:buChar char="•"/>
            </a:pPr>
            <a:r>
              <a:rPr lang="en-GB" sz="1600">
                <a:latin typeface="Verdana"/>
                <a:ea typeface="Verdana"/>
                <a:cs typeface="Verdana"/>
                <a:sym typeface="Verdana"/>
              </a:rPr>
              <a:t>Estudar o espetro do 5CB e calcular tempos de relaxação em função da temperatura</a:t>
            </a:r>
            <a:endParaRPr/>
          </a:p>
          <a:p>
            <a:pPr indent="-285750" lvl="0" marL="285750" rtl="0" algn="l">
              <a:lnSpc>
                <a:spcPct val="90000"/>
              </a:lnSpc>
              <a:spcBef>
                <a:spcPts val="1300"/>
              </a:spcBef>
              <a:spcAft>
                <a:spcPts val="0"/>
              </a:spcAft>
              <a:buClr>
                <a:schemeClr val="dk1"/>
              </a:buClr>
              <a:buSzPts val="1600"/>
              <a:buChar char="•"/>
            </a:pPr>
            <a:r>
              <a:rPr lang="en-GB" sz="1600">
                <a:latin typeface="Verdana"/>
                <a:ea typeface="Verdana"/>
                <a:cs typeface="Verdana"/>
                <a:sym typeface="Verdana"/>
              </a:rPr>
              <a:t>Calcular a temperatura de transição de fase</a:t>
            </a:r>
            <a:endParaRPr/>
          </a:p>
          <a:p>
            <a:pPr indent="-285750" lvl="0" marL="285750" rtl="0" algn="l">
              <a:lnSpc>
                <a:spcPct val="90000"/>
              </a:lnSpc>
              <a:spcBef>
                <a:spcPts val="1300"/>
              </a:spcBef>
              <a:spcAft>
                <a:spcPts val="0"/>
              </a:spcAft>
              <a:buClr>
                <a:schemeClr val="dk1"/>
              </a:buClr>
              <a:buSzPts val="1600"/>
              <a:buChar char="•"/>
            </a:pPr>
            <a:r>
              <a:rPr lang="en-GB" sz="1600">
                <a:latin typeface="Verdana"/>
                <a:ea typeface="Verdana"/>
                <a:cs typeface="Verdana"/>
                <a:sym typeface="Verdana"/>
              </a:rPr>
              <a:t>Estudar o parâmetro de ordem e o desvio químico do sistema em função da temperatura</a:t>
            </a:r>
            <a:endParaRPr/>
          </a:p>
        </p:txBody>
      </p:sp>
      <p:pic>
        <p:nvPicPr>
          <p:cNvPr descr="Uma imagem com objeto de exterior, cadeia&#10;&#10;Descrição gerada automaticamente" id="132" name="Google Shape;132;p3"/>
          <p:cNvPicPr preferRelativeResize="0"/>
          <p:nvPr/>
        </p:nvPicPr>
        <p:blipFill rotWithShape="1">
          <a:blip r:embed="rId3">
            <a:alphaModFix/>
          </a:blip>
          <a:srcRect b="0" l="0" r="0" t="0"/>
          <a:stretch/>
        </p:blipFill>
        <p:spPr>
          <a:xfrm rot="-840000">
            <a:off x="3776300" y="3442192"/>
            <a:ext cx="4419600" cy="2504268"/>
          </a:xfrm>
          <a:prstGeom prst="rect">
            <a:avLst/>
          </a:prstGeom>
          <a:noFill/>
          <a:ln>
            <a:noFill/>
          </a:ln>
        </p:spPr>
      </p:pic>
      <p:sp>
        <p:nvSpPr>
          <p:cNvPr id="133" name="Google Shape;133;p3"/>
          <p:cNvSpPr txBox="1"/>
          <p:nvPr/>
        </p:nvSpPr>
        <p:spPr>
          <a:xfrm>
            <a:off x="5467669" y="5709851"/>
            <a:ext cx="198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1800" u="none" cap="none" strike="noStrike">
                <a:solidFill>
                  <a:schemeClr val="dk1"/>
                </a:solidFill>
                <a:latin typeface="Calibri"/>
                <a:ea typeface="Calibri"/>
                <a:cs typeface="Calibri"/>
                <a:sym typeface="Calibri"/>
              </a:rPr>
              <a:t>5CB,</a:t>
            </a:r>
            <a:r>
              <a:rPr lang="en-GB" sz="1800">
                <a:solidFill>
                  <a:schemeClr val="dk1"/>
                </a:solidFill>
                <a:latin typeface="Calibri"/>
                <a:ea typeface="Calibri"/>
                <a:cs typeface="Calibri"/>
                <a:sym typeface="Calibri"/>
              </a:rPr>
              <a:t> C18H19N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40" name="Google Shape;140;p4"/>
          <p:cNvPicPr preferRelativeResize="0"/>
          <p:nvPr/>
        </p:nvPicPr>
        <p:blipFill rotWithShape="1">
          <a:blip r:embed="rId3">
            <a:alphaModFix/>
          </a:blip>
          <a:srcRect b="0" l="0" r="0" t="0"/>
          <a:stretch/>
        </p:blipFill>
        <p:spPr>
          <a:xfrm>
            <a:off x="1333948" y="3318448"/>
            <a:ext cx="3859911" cy="2499210"/>
          </a:xfrm>
          <a:prstGeom prst="rect">
            <a:avLst/>
          </a:prstGeom>
          <a:noFill/>
          <a:ln>
            <a:noFill/>
          </a:ln>
        </p:spPr>
      </p:pic>
      <p:sp>
        <p:nvSpPr>
          <p:cNvPr id="141" name="Google Shape;141;p4"/>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Introdução - Cristais líquidos </a:t>
            </a:r>
            <a:endParaRPr>
              <a:latin typeface="Georgia"/>
              <a:ea typeface="Georgia"/>
              <a:cs typeface="Georgia"/>
              <a:sym typeface="Georgia"/>
            </a:endParaRPr>
          </a:p>
        </p:txBody>
      </p:sp>
      <p:grpSp>
        <p:nvGrpSpPr>
          <p:cNvPr id="142" name="Google Shape;142;p4"/>
          <p:cNvGrpSpPr/>
          <p:nvPr/>
        </p:nvGrpSpPr>
        <p:grpSpPr>
          <a:xfrm>
            <a:off x="11219290" y="1"/>
            <a:ext cx="972709" cy="1935307"/>
            <a:chOff x="10918968" y="713127"/>
            <a:chExt cx="1273032" cy="2532832"/>
          </a:xfrm>
        </p:grpSpPr>
        <p:sp>
          <p:nvSpPr>
            <p:cNvPr id="143" name="Google Shape;143;p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45" name="Google Shape;145;p4"/>
          <p:cNvGrpSpPr/>
          <p:nvPr/>
        </p:nvGrpSpPr>
        <p:grpSpPr>
          <a:xfrm>
            <a:off x="0" y="4601497"/>
            <a:ext cx="1014060" cy="2017580"/>
            <a:chOff x="0" y="4601497"/>
            <a:chExt cx="1014060" cy="2017580"/>
          </a:xfrm>
        </p:grpSpPr>
        <p:sp>
          <p:nvSpPr>
            <p:cNvPr id="146" name="Google Shape;146;p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 name="Google Shape;147;p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48" name="Google Shape;148;p4"/>
          <p:cNvPicPr preferRelativeResize="0"/>
          <p:nvPr/>
        </p:nvPicPr>
        <p:blipFill rotWithShape="1">
          <a:blip r:embed="rId4">
            <a:alphaModFix/>
          </a:blip>
          <a:srcRect b="0" l="0" r="0" t="0"/>
          <a:stretch/>
        </p:blipFill>
        <p:spPr>
          <a:xfrm>
            <a:off x="5812198" y="3525820"/>
            <a:ext cx="5066412" cy="2084467"/>
          </a:xfrm>
          <a:prstGeom prst="rect">
            <a:avLst/>
          </a:prstGeom>
          <a:noFill/>
          <a:ln>
            <a:noFill/>
          </a:ln>
        </p:spPr>
      </p:pic>
      <p:sp>
        <p:nvSpPr>
          <p:cNvPr id="149" name="Google Shape;14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50" name="Google Shape;150;p4"/>
          <p:cNvPicPr preferRelativeResize="0"/>
          <p:nvPr/>
        </p:nvPicPr>
        <p:blipFill rotWithShape="1">
          <a:blip r:embed="rId5">
            <a:alphaModFix/>
          </a:blip>
          <a:srcRect b="0" l="0" r="0" t="0"/>
          <a:stretch/>
        </p:blipFill>
        <p:spPr>
          <a:xfrm>
            <a:off x="6721244" y="1464842"/>
            <a:ext cx="3229370" cy="1811758"/>
          </a:xfrm>
          <a:prstGeom prst="rect">
            <a:avLst/>
          </a:prstGeom>
          <a:noFill/>
          <a:ln>
            <a:noFill/>
          </a:ln>
        </p:spPr>
      </p:pic>
      <p:sp>
        <p:nvSpPr>
          <p:cNvPr id="151" name="Google Shape;151;p4"/>
          <p:cNvSpPr txBox="1"/>
          <p:nvPr/>
        </p:nvSpPr>
        <p:spPr>
          <a:xfrm>
            <a:off x="6739469" y="5663754"/>
            <a:ext cx="60960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Verdana"/>
                <a:ea typeface="Verdana"/>
                <a:cs typeface="Verdana"/>
                <a:sym typeface="Verdana"/>
              </a:rPr>
              <a:t>http://loosa.paginas.ufsc.br/files/2014/03/Imagem1.png</a:t>
            </a:r>
            <a:endParaRPr/>
          </a:p>
        </p:txBody>
      </p:sp>
      <p:sp>
        <p:nvSpPr>
          <p:cNvPr id="152" name="Google Shape;152;p4"/>
          <p:cNvSpPr txBox="1"/>
          <p:nvPr/>
        </p:nvSpPr>
        <p:spPr>
          <a:xfrm>
            <a:off x="1014059" y="5735202"/>
            <a:ext cx="66333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Verdana"/>
                <a:ea typeface="Verdana"/>
                <a:cs typeface="Verdana"/>
                <a:sym typeface="Verdana"/>
              </a:rPr>
              <a:t>https://www.doitpoms.ac.uk/tlplib/anisotropy/images/image24.gif</a:t>
            </a:r>
            <a:endParaRPr/>
          </a:p>
        </p:txBody>
      </p:sp>
      <p:pic>
        <p:nvPicPr>
          <p:cNvPr id="153" name="Google Shape;153;p4"/>
          <p:cNvPicPr preferRelativeResize="0"/>
          <p:nvPr/>
        </p:nvPicPr>
        <p:blipFill rotWithShape="1">
          <a:blip r:embed="rId6">
            <a:alphaModFix/>
          </a:blip>
          <a:srcRect b="28668" l="0" r="0" t="15358"/>
          <a:stretch/>
        </p:blipFill>
        <p:spPr>
          <a:xfrm>
            <a:off x="1333950" y="1393400"/>
            <a:ext cx="4315776" cy="1811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8" name="Shape 158"/>
        <p:cNvGrpSpPr/>
        <p:nvPr/>
      </p:nvGrpSpPr>
      <p:grpSpPr>
        <a:xfrm>
          <a:off x="0" y="0"/>
          <a:ext cx="0" cy="0"/>
          <a:chOff x="0" y="0"/>
          <a:chExt cx="0" cy="0"/>
        </a:xfrm>
      </p:grpSpPr>
      <p:sp>
        <p:nvSpPr>
          <p:cNvPr id="159" name="Google Shape;159;g204250464b8_2_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60" name="Google Shape;160;g204250464b8_2_6"/>
          <p:cNvPicPr preferRelativeResize="0"/>
          <p:nvPr/>
        </p:nvPicPr>
        <p:blipFill rotWithShape="1">
          <a:blip r:embed="rId3">
            <a:alphaModFix/>
          </a:blip>
          <a:srcRect b="0" l="0" r="0" t="0"/>
          <a:stretch/>
        </p:blipFill>
        <p:spPr>
          <a:xfrm>
            <a:off x="1333948" y="3318448"/>
            <a:ext cx="3859911" cy="2499210"/>
          </a:xfrm>
          <a:prstGeom prst="rect">
            <a:avLst/>
          </a:prstGeom>
          <a:noFill/>
          <a:ln>
            <a:noFill/>
          </a:ln>
        </p:spPr>
      </p:pic>
      <p:sp>
        <p:nvSpPr>
          <p:cNvPr id="161" name="Google Shape;161;g204250464b8_2_6"/>
          <p:cNvSpPr txBox="1"/>
          <p:nvPr>
            <p:ph type="title"/>
          </p:nvPr>
        </p:nvSpPr>
        <p:spPr>
          <a:xfrm>
            <a:off x="643467" y="321734"/>
            <a:ext cx="10905000" cy="1135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Introdução - Cristais líquidos </a:t>
            </a:r>
            <a:endParaRPr>
              <a:latin typeface="Georgia"/>
              <a:ea typeface="Georgia"/>
              <a:cs typeface="Georgia"/>
              <a:sym typeface="Georgia"/>
            </a:endParaRPr>
          </a:p>
        </p:txBody>
      </p:sp>
      <p:grpSp>
        <p:nvGrpSpPr>
          <p:cNvPr id="162" name="Google Shape;162;g204250464b8_2_6"/>
          <p:cNvGrpSpPr/>
          <p:nvPr/>
        </p:nvGrpSpPr>
        <p:grpSpPr>
          <a:xfrm>
            <a:off x="11219417" y="-43"/>
            <a:ext cx="972623" cy="1935389"/>
            <a:chOff x="10918968" y="713059"/>
            <a:chExt cx="1272900" cy="2532900"/>
          </a:xfrm>
        </p:grpSpPr>
        <p:sp>
          <p:nvSpPr>
            <p:cNvPr id="163" name="Google Shape;163;g204250464b8_2_6"/>
            <p:cNvSpPr/>
            <p:nvPr/>
          </p:nvSpPr>
          <p:spPr>
            <a:xfrm rot="2700000">
              <a:off x="11052660" y="2120011"/>
              <a:ext cx="645306" cy="645306"/>
            </a:xfrm>
            <a:prstGeom prst="rect">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 name="Google Shape;164;g204250464b8_2_6"/>
            <p:cNvSpPr/>
            <p:nvPr/>
          </p:nvSpPr>
          <p:spPr>
            <a:xfrm rot="-5400000">
              <a:off x="10288968" y="1343059"/>
              <a:ext cx="2532900" cy="1272900"/>
            </a:xfrm>
            <a:prstGeom prst="triangle">
              <a:avLst>
                <a:gd fmla="val 50000" name="adj"/>
              </a:avLst>
            </a:prstGeom>
            <a:solidFill>
              <a:schemeClr val="accent4">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165" name="Google Shape;165;g204250464b8_2_6"/>
          <p:cNvGrpSpPr/>
          <p:nvPr/>
        </p:nvGrpSpPr>
        <p:grpSpPr>
          <a:xfrm>
            <a:off x="60" y="4601497"/>
            <a:ext cx="1014145" cy="2017500"/>
            <a:chOff x="60" y="4601497"/>
            <a:chExt cx="1014145" cy="2017500"/>
          </a:xfrm>
        </p:grpSpPr>
        <p:sp>
          <p:nvSpPr>
            <p:cNvPr id="166" name="Google Shape;166;g204250464b8_2_6"/>
            <p:cNvSpPr/>
            <p:nvPr/>
          </p:nvSpPr>
          <p:spPr>
            <a:xfrm rot="5400000">
              <a:off x="-501690" y="5103247"/>
              <a:ext cx="2017500" cy="1014000"/>
            </a:xfrm>
            <a:prstGeom prst="triangle">
              <a:avLst>
                <a:gd fmla="val 50000" name="adj"/>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g204250464b8_2_6"/>
            <p:cNvSpPr/>
            <p:nvPr/>
          </p:nvSpPr>
          <p:spPr>
            <a:xfrm rot="2700000">
              <a:off x="427814" y="5728750"/>
              <a:ext cx="485782" cy="485782"/>
            </a:xfrm>
            <a:prstGeom prst="rect">
              <a:avLst/>
            </a:prstGeom>
            <a:solidFill>
              <a:schemeClr val="accent1">
                <a:alpha val="298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168" name="Google Shape;168;g204250464b8_2_6"/>
          <p:cNvPicPr preferRelativeResize="0"/>
          <p:nvPr/>
        </p:nvPicPr>
        <p:blipFill rotWithShape="1">
          <a:blip r:embed="rId4">
            <a:alphaModFix/>
          </a:blip>
          <a:srcRect b="0" l="0" r="0" t="0"/>
          <a:stretch/>
        </p:blipFill>
        <p:spPr>
          <a:xfrm>
            <a:off x="5812198" y="3525820"/>
            <a:ext cx="5066412" cy="2084467"/>
          </a:xfrm>
          <a:prstGeom prst="rect">
            <a:avLst/>
          </a:prstGeom>
          <a:noFill/>
          <a:ln>
            <a:noFill/>
          </a:ln>
        </p:spPr>
      </p:pic>
      <p:sp>
        <p:nvSpPr>
          <p:cNvPr id="169" name="Google Shape;169;g204250464b8_2_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170" name="Google Shape;170;g204250464b8_2_6"/>
          <p:cNvPicPr preferRelativeResize="0"/>
          <p:nvPr/>
        </p:nvPicPr>
        <p:blipFill rotWithShape="1">
          <a:blip r:embed="rId5">
            <a:alphaModFix/>
          </a:blip>
          <a:srcRect b="0" l="0" r="0" t="0"/>
          <a:stretch/>
        </p:blipFill>
        <p:spPr>
          <a:xfrm>
            <a:off x="6721244" y="1464842"/>
            <a:ext cx="3229370" cy="1811758"/>
          </a:xfrm>
          <a:prstGeom prst="rect">
            <a:avLst/>
          </a:prstGeom>
          <a:noFill/>
          <a:ln>
            <a:noFill/>
          </a:ln>
        </p:spPr>
      </p:pic>
      <p:sp>
        <p:nvSpPr>
          <p:cNvPr id="171" name="Google Shape;171;g204250464b8_2_6"/>
          <p:cNvSpPr txBox="1"/>
          <p:nvPr/>
        </p:nvSpPr>
        <p:spPr>
          <a:xfrm>
            <a:off x="6739469" y="5663754"/>
            <a:ext cx="60960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Verdana"/>
                <a:ea typeface="Verdana"/>
                <a:cs typeface="Verdana"/>
                <a:sym typeface="Verdana"/>
              </a:rPr>
              <a:t>http://loosa.paginas.ufsc.br/files/2014/03/Imagem1.png</a:t>
            </a:r>
            <a:endParaRPr/>
          </a:p>
        </p:txBody>
      </p:sp>
      <p:sp>
        <p:nvSpPr>
          <p:cNvPr id="172" name="Google Shape;172;g204250464b8_2_6"/>
          <p:cNvSpPr txBox="1"/>
          <p:nvPr/>
        </p:nvSpPr>
        <p:spPr>
          <a:xfrm>
            <a:off x="1014059" y="5735202"/>
            <a:ext cx="6633300" cy="261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Verdana"/>
                <a:ea typeface="Verdana"/>
                <a:cs typeface="Verdana"/>
                <a:sym typeface="Verdana"/>
              </a:rPr>
              <a:t>https://www.doitpoms.ac.uk/tlplib/anisotropy/images/image24.gif</a:t>
            </a:r>
            <a:endParaRPr/>
          </a:p>
        </p:txBody>
      </p:sp>
      <p:pic>
        <p:nvPicPr>
          <p:cNvPr id="173" name="Google Shape;173;g204250464b8_2_6"/>
          <p:cNvPicPr preferRelativeResize="0"/>
          <p:nvPr/>
        </p:nvPicPr>
        <p:blipFill rotWithShape="1">
          <a:blip r:embed="rId6">
            <a:alphaModFix/>
          </a:blip>
          <a:srcRect b="28668" l="0" r="0" t="15358"/>
          <a:stretch/>
        </p:blipFill>
        <p:spPr>
          <a:xfrm>
            <a:off x="1333950" y="1393400"/>
            <a:ext cx="4315776" cy="1811750"/>
          </a:xfrm>
          <a:prstGeom prst="rect">
            <a:avLst/>
          </a:prstGeom>
          <a:noFill/>
          <a:ln>
            <a:noFill/>
          </a:ln>
        </p:spPr>
      </p:pic>
      <p:sp>
        <p:nvSpPr>
          <p:cNvPr id="174" name="Google Shape;174;g204250464b8_2_6"/>
          <p:cNvSpPr/>
          <p:nvPr/>
        </p:nvSpPr>
        <p:spPr>
          <a:xfrm>
            <a:off x="7166821" y="4358555"/>
            <a:ext cx="624300" cy="1418100"/>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g204250464b8_2_6"/>
          <p:cNvSpPr/>
          <p:nvPr/>
        </p:nvSpPr>
        <p:spPr>
          <a:xfrm>
            <a:off x="7166820" y="3310804"/>
            <a:ext cx="624300" cy="1418100"/>
          </a:xfrm>
          <a:prstGeom prst="mathMultiply">
            <a:avLst>
              <a:gd fmla="val 23520" name="adj1"/>
            </a:avLst>
          </a:prstGeom>
          <a:solidFill>
            <a:srgbClr val="FF0000"/>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 name="Google Shape;182;p6"/>
          <p:cNvSpPr txBox="1"/>
          <p:nvPr>
            <p:ph type="title"/>
          </p:nvPr>
        </p:nvSpPr>
        <p:spPr>
          <a:xfrm>
            <a:off x="655280" y="321734"/>
            <a:ext cx="9842868" cy="1135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Introdução - Espetroscopia RMN</a:t>
            </a:r>
            <a:endParaRPr>
              <a:latin typeface="Georgia"/>
              <a:ea typeface="Georgia"/>
              <a:cs typeface="Georgia"/>
              <a:sym typeface="Georgia"/>
            </a:endParaRPr>
          </a:p>
        </p:txBody>
      </p:sp>
      <p:grpSp>
        <p:nvGrpSpPr>
          <p:cNvPr id="183" name="Google Shape;183;p6"/>
          <p:cNvGrpSpPr/>
          <p:nvPr/>
        </p:nvGrpSpPr>
        <p:grpSpPr>
          <a:xfrm>
            <a:off x="11094719" y="0"/>
            <a:ext cx="1097281" cy="1097280"/>
            <a:chOff x="11094719" y="0"/>
            <a:chExt cx="1097281" cy="1097280"/>
          </a:xfrm>
        </p:grpSpPr>
        <p:sp>
          <p:nvSpPr>
            <p:cNvPr id="184" name="Google Shape;184;p6"/>
            <p:cNvSpPr/>
            <p:nvPr/>
          </p:nvSpPr>
          <p:spPr>
            <a:xfrm rot="-5400000">
              <a:off x="11094720" y="0"/>
              <a:ext cx="1097280" cy="1097280"/>
            </a:xfrm>
            <a:prstGeom prst="triangle">
              <a:avLst>
                <a:gd fmla="val 10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6"/>
            <p:cNvSpPr/>
            <p:nvPr/>
          </p:nvSpPr>
          <p:spPr>
            <a:xfrm rot="2700000">
              <a:off x="11189552" y="127618"/>
              <a:ext cx="457894" cy="457894"/>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 name="Google Shape;186;p6"/>
          <p:cNvSpPr txBox="1"/>
          <p:nvPr>
            <p:ph idx="1" type="body"/>
          </p:nvPr>
        </p:nvSpPr>
        <p:spPr>
          <a:xfrm>
            <a:off x="1960726" y="5681586"/>
            <a:ext cx="4609285" cy="45402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rPr lang="en-GB" sz="1600">
                <a:latin typeface="Verdana"/>
                <a:ea typeface="Verdana"/>
                <a:cs typeface="Verdana"/>
                <a:sym typeface="Verdana"/>
              </a:rPr>
              <a:t>Análise com foco no spin-rede relaxação</a:t>
            </a:r>
            <a:endParaRPr sz="1600">
              <a:latin typeface="Verdana"/>
              <a:ea typeface="Verdana"/>
              <a:cs typeface="Verdana"/>
              <a:sym typeface="Verdana"/>
            </a:endParaRPr>
          </a:p>
        </p:txBody>
      </p:sp>
      <p:sp>
        <p:nvSpPr>
          <p:cNvPr id="187" name="Google Shape;187;p6"/>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Uma imagem com interior, eletrodoméstico&#10;&#10;Descrição gerada automaticamente" id="188" name="Google Shape;188;p6"/>
          <p:cNvPicPr preferRelativeResize="0"/>
          <p:nvPr/>
        </p:nvPicPr>
        <p:blipFill rotWithShape="1">
          <a:blip r:embed="rId3">
            <a:alphaModFix/>
          </a:blip>
          <a:srcRect b="0" l="0" r="0" t="0"/>
          <a:stretch/>
        </p:blipFill>
        <p:spPr>
          <a:xfrm>
            <a:off x="8072854" y="1960800"/>
            <a:ext cx="3816834" cy="3805020"/>
          </a:xfrm>
          <a:prstGeom prst="rect">
            <a:avLst/>
          </a:prstGeom>
          <a:noFill/>
          <a:ln>
            <a:noFill/>
          </a:ln>
        </p:spPr>
      </p:pic>
      <p:sp>
        <p:nvSpPr>
          <p:cNvPr id="189" name="Google Shape;189;p6"/>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0" name="Google Shape;190;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descr="NMR Spectroscopy" id="191" name="Google Shape;191;p6"/>
          <p:cNvPicPr preferRelativeResize="0"/>
          <p:nvPr/>
        </p:nvPicPr>
        <p:blipFill rotWithShape="1">
          <a:blip r:embed="rId4">
            <a:alphaModFix/>
          </a:blip>
          <a:srcRect b="0" l="0" r="0" t="0"/>
          <a:stretch/>
        </p:blipFill>
        <p:spPr>
          <a:xfrm>
            <a:off x="1959710" y="3515262"/>
            <a:ext cx="3095625" cy="1943100"/>
          </a:xfrm>
          <a:prstGeom prst="rect">
            <a:avLst/>
          </a:prstGeom>
          <a:noFill/>
          <a:ln>
            <a:noFill/>
          </a:ln>
        </p:spPr>
      </p:pic>
      <p:sp>
        <p:nvSpPr>
          <p:cNvPr id="192" name="Google Shape;192;p6"/>
          <p:cNvSpPr txBox="1"/>
          <p:nvPr/>
        </p:nvSpPr>
        <p:spPr>
          <a:xfrm>
            <a:off x="5357982" y="4015563"/>
            <a:ext cx="1747320"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https://www2.chemistry.msu.edu/faculty/reusch/virttxtjml/spectrpy/nmr/Images/spinflip.gif</a:t>
            </a:r>
            <a:endParaRPr/>
          </a:p>
        </p:txBody>
      </p:sp>
      <p:sp>
        <p:nvSpPr>
          <p:cNvPr id="193" name="Google Shape;193;p6"/>
          <p:cNvSpPr/>
          <p:nvPr/>
        </p:nvSpPr>
        <p:spPr>
          <a:xfrm rot="-5400000">
            <a:off x="2653477" y="2338367"/>
            <a:ext cx="460744" cy="46074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 name="Google Shape;194;p6"/>
          <p:cNvSpPr/>
          <p:nvPr/>
        </p:nvSpPr>
        <p:spPr>
          <a:xfrm>
            <a:off x="708837" y="2002464"/>
            <a:ext cx="1836797" cy="1080977"/>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 name="Google Shape;195;p6"/>
          <p:cNvSpPr txBox="1"/>
          <p:nvPr/>
        </p:nvSpPr>
        <p:spPr>
          <a:xfrm>
            <a:off x="707263" y="2201194"/>
            <a:ext cx="1791115" cy="88524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Arial"/>
              <a:buNone/>
            </a:pPr>
            <a:r>
              <a:rPr b="1" lang="en-GB" sz="1400">
                <a:solidFill>
                  <a:schemeClr val="lt1"/>
                </a:solidFill>
                <a:latin typeface="Verdana"/>
                <a:ea typeface="Verdana"/>
                <a:cs typeface="Verdana"/>
                <a:sym typeface="Verdana"/>
              </a:rPr>
              <a:t>Pulso de radiofrequência (RF) aplicado</a:t>
            </a:r>
            <a:endParaRPr b="1" sz="2800">
              <a:solidFill>
                <a:schemeClr val="dk1"/>
              </a:solidFill>
              <a:latin typeface="Calibri"/>
              <a:ea typeface="Calibri"/>
              <a:cs typeface="Calibri"/>
              <a:sym typeface="Calibri"/>
            </a:endParaRPr>
          </a:p>
        </p:txBody>
      </p:sp>
      <p:sp>
        <p:nvSpPr>
          <p:cNvPr id="196" name="Google Shape;196;p6"/>
          <p:cNvSpPr/>
          <p:nvPr/>
        </p:nvSpPr>
        <p:spPr>
          <a:xfrm>
            <a:off x="3225210" y="1996560"/>
            <a:ext cx="1701209" cy="1051439"/>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 name="Google Shape;197;p6"/>
          <p:cNvSpPr txBox="1"/>
          <p:nvPr/>
        </p:nvSpPr>
        <p:spPr>
          <a:xfrm>
            <a:off x="3205915" y="2248452"/>
            <a:ext cx="1744403" cy="90886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Arial"/>
              <a:buNone/>
            </a:pPr>
            <a:r>
              <a:rPr b="1" lang="en-GB" sz="1400">
                <a:solidFill>
                  <a:schemeClr val="lt1"/>
                </a:solidFill>
                <a:latin typeface="Verdana"/>
                <a:ea typeface="Verdana"/>
                <a:cs typeface="Verdana"/>
                <a:sym typeface="Verdana"/>
              </a:rPr>
              <a:t>Excitação nuclear</a:t>
            </a:r>
            <a:endParaRPr b="1" sz="1400">
              <a:solidFill>
                <a:schemeClr val="lt1"/>
              </a:solidFill>
              <a:latin typeface="Calibri"/>
              <a:ea typeface="Calibri"/>
              <a:cs typeface="Calibri"/>
              <a:sym typeface="Calibri"/>
            </a:endParaRPr>
          </a:p>
        </p:txBody>
      </p:sp>
      <p:sp>
        <p:nvSpPr>
          <p:cNvPr id="198" name="Google Shape;198;p6"/>
          <p:cNvSpPr/>
          <p:nvPr/>
        </p:nvSpPr>
        <p:spPr>
          <a:xfrm rot="-5400000">
            <a:off x="5139069" y="2280091"/>
            <a:ext cx="460744" cy="460745"/>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6"/>
          <p:cNvSpPr/>
          <p:nvPr/>
        </p:nvSpPr>
        <p:spPr>
          <a:xfrm>
            <a:off x="5788837" y="1996556"/>
            <a:ext cx="1984744" cy="1086883"/>
          </a:xfrm>
          <a:prstGeom prst="roundRect">
            <a:avLst>
              <a:gd fmla="val 16667"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 name="Google Shape;200;p6"/>
          <p:cNvSpPr txBox="1"/>
          <p:nvPr/>
        </p:nvSpPr>
        <p:spPr>
          <a:xfrm>
            <a:off x="5787263" y="2195286"/>
            <a:ext cx="2075194" cy="891146"/>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1400"/>
              <a:buFont typeface="Arial"/>
              <a:buNone/>
            </a:pPr>
            <a:r>
              <a:rPr b="1" lang="en-GB" sz="1400">
                <a:solidFill>
                  <a:schemeClr val="lt1"/>
                </a:solidFill>
                <a:latin typeface="Verdana"/>
                <a:ea typeface="Verdana"/>
                <a:cs typeface="Verdana"/>
                <a:sym typeface="Verdana"/>
              </a:rPr>
              <a:t>Sinal emitido que pode ser detetado e analisado</a:t>
            </a:r>
            <a:endParaRPr b="1" sz="1400">
              <a:solidFill>
                <a:schemeClr val="lt1"/>
              </a:solidFill>
              <a:latin typeface="Verdana"/>
              <a:ea typeface="Verdana"/>
              <a:cs typeface="Verdana"/>
              <a:sym typeface="Verdana"/>
            </a:endParaRPr>
          </a:p>
        </p:txBody>
      </p:sp>
      <p:sp>
        <p:nvSpPr>
          <p:cNvPr id="201" name="Google Shape;201;p6"/>
          <p:cNvSpPr txBox="1"/>
          <p:nvPr/>
        </p:nvSpPr>
        <p:spPr>
          <a:xfrm>
            <a:off x="3058241" y="1356498"/>
            <a:ext cx="2205145" cy="4717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800"/>
              <a:buFont typeface="Arial"/>
              <a:buNone/>
            </a:pPr>
            <a:r>
              <a:rPr b="1" lang="en-GB" sz="1800">
                <a:solidFill>
                  <a:schemeClr val="dk1"/>
                </a:solidFill>
                <a:latin typeface="Verdana"/>
                <a:ea typeface="Verdana"/>
                <a:cs typeface="Verdana"/>
                <a:sym typeface="Verdana"/>
              </a:rPr>
              <a:t>Funcionamento</a:t>
            </a:r>
            <a:endParaRPr/>
          </a:p>
        </p:txBody>
      </p:sp>
      <p:sp>
        <p:nvSpPr>
          <p:cNvPr id="202" name="Google Shape;202;p6"/>
          <p:cNvSpPr txBox="1"/>
          <p:nvPr/>
        </p:nvSpPr>
        <p:spPr>
          <a:xfrm>
            <a:off x="1014428" y="3158126"/>
            <a:ext cx="7308773" cy="459936"/>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1600"/>
              <a:buFont typeface="Arial"/>
              <a:buNone/>
            </a:pPr>
            <a:r>
              <a:rPr lang="en-GB" sz="1600">
                <a:solidFill>
                  <a:schemeClr val="dk1"/>
                </a:solidFill>
                <a:latin typeface="Verdana"/>
                <a:ea typeface="Verdana"/>
                <a:cs typeface="Verdana"/>
                <a:sym typeface="Verdana"/>
              </a:rPr>
              <a:t>Cada núcleo atómico tem uma frequência de ressonância diferente</a:t>
            </a:r>
            <a:endParaRPr sz="1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7" name="Shape 207"/>
        <p:cNvGrpSpPr/>
        <p:nvPr/>
      </p:nvGrpSpPr>
      <p:grpSpPr>
        <a:xfrm>
          <a:off x="0" y="0"/>
          <a:ext cx="0" cy="0"/>
          <a:chOff x="0" y="0"/>
          <a:chExt cx="0" cy="0"/>
        </a:xfrm>
      </p:grpSpPr>
      <p:sp>
        <p:nvSpPr>
          <p:cNvPr id="208" name="Google Shape;208;p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 name="Google Shape;209;p7"/>
          <p:cNvSpPr txBox="1"/>
          <p:nvPr>
            <p:ph type="title"/>
          </p:nvPr>
        </p:nvSpPr>
        <p:spPr>
          <a:xfrm>
            <a:off x="667092" y="321734"/>
            <a:ext cx="10238745" cy="113573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Introdução – Spin-rede relaxação (T1)</a:t>
            </a:r>
            <a:endParaRPr>
              <a:latin typeface="Georgia"/>
              <a:ea typeface="Georgia"/>
              <a:cs typeface="Georgia"/>
              <a:sym typeface="Georgia"/>
            </a:endParaRPr>
          </a:p>
        </p:txBody>
      </p:sp>
      <p:pic>
        <p:nvPicPr>
          <p:cNvPr descr="MRES: Medical Imaging Sciences" id="210" name="Google Shape;210;p7"/>
          <p:cNvPicPr preferRelativeResize="0"/>
          <p:nvPr/>
        </p:nvPicPr>
        <p:blipFill rotWithShape="1">
          <a:blip r:embed="rId3">
            <a:alphaModFix/>
          </a:blip>
          <a:srcRect b="0" l="0" r="0" t="0"/>
          <a:stretch/>
        </p:blipFill>
        <p:spPr>
          <a:xfrm>
            <a:off x="5795779" y="2434525"/>
            <a:ext cx="5296383" cy="3088203"/>
          </a:xfrm>
          <a:prstGeom prst="rect">
            <a:avLst/>
          </a:prstGeom>
          <a:noFill/>
          <a:ln>
            <a:noFill/>
          </a:ln>
        </p:spPr>
      </p:pic>
      <p:grpSp>
        <p:nvGrpSpPr>
          <p:cNvPr id="211" name="Google Shape;211;p7"/>
          <p:cNvGrpSpPr/>
          <p:nvPr/>
        </p:nvGrpSpPr>
        <p:grpSpPr>
          <a:xfrm>
            <a:off x="11094719" y="0"/>
            <a:ext cx="1097281" cy="1097280"/>
            <a:chOff x="11094719" y="0"/>
            <a:chExt cx="1097281" cy="1097280"/>
          </a:xfrm>
        </p:grpSpPr>
        <p:sp>
          <p:nvSpPr>
            <p:cNvPr id="212" name="Google Shape;212;p7"/>
            <p:cNvSpPr/>
            <p:nvPr/>
          </p:nvSpPr>
          <p:spPr>
            <a:xfrm rot="-5400000">
              <a:off x="11094720" y="0"/>
              <a:ext cx="1097280" cy="1097280"/>
            </a:xfrm>
            <a:prstGeom prst="triangle">
              <a:avLst>
                <a:gd fmla="val 10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3" name="Google Shape;213;p7"/>
            <p:cNvSpPr/>
            <p:nvPr/>
          </p:nvSpPr>
          <p:spPr>
            <a:xfrm rot="2700000">
              <a:off x="11189552" y="127618"/>
              <a:ext cx="457894" cy="457894"/>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 name="Google Shape;214;p7"/>
          <p:cNvSpPr txBox="1"/>
          <p:nvPr>
            <p:ph idx="1" type="body"/>
          </p:nvPr>
        </p:nvSpPr>
        <p:spPr>
          <a:xfrm>
            <a:off x="860287" y="3142013"/>
            <a:ext cx="4549200" cy="13518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600"/>
              <a:buNone/>
            </a:pPr>
            <a:r>
              <a:t/>
            </a:r>
            <a:endParaRPr sz="1600">
              <a:latin typeface="Verdana"/>
              <a:ea typeface="Verdana"/>
              <a:cs typeface="Verdana"/>
              <a:sym typeface="Verdana"/>
            </a:endParaRPr>
          </a:p>
          <a:p>
            <a:pPr indent="-285750" lvl="1" marL="971550" rtl="0" algn="l">
              <a:lnSpc>
                <a:spcPct val="90000"/>
              </a:lnSpc>
              <a:spcBef>
                <a:spcPts val="500"/>
              </a:spcBef>
              <a:spcAft>
                <a:spcPts val="0"/>
              </a:spcAft>
              <a:buClr>
                <a:schemeClr val="dk1"/>
              </a:buClr>
              <a:buSzPts val="1400"/>
              <a:buChar char="•"/>
            </a:pPr>
            <a:r>
              <a:rPr lang="en-GB" sz="1400">
                <a:latin typeface="Verdana"/>
                <a:ea typeface="Verdana"/>
                <a:cs typeface="Verdana"/>
                <a:sym typeface="Verdana"/>
              </a:rPr>
              <a:t>Flutuações Orientacionais (ODF)</a:t>
            </a:r>
            <a:endParaRPr sz="1400">
              <a:latin typeface="Verdana"/>
              <a:ea typeface="Verdana"/>
              <a:cs typeface="Verdana"/>
              <a:sym typeface="Verdana"/>
            </a:endParaRPr>
          </a:p>
          <a:p>
            <a:pPr indent="-285750" lvl="1" marL="971550" rtl="0" algn="l">
              <a:lnSpc>
                <a:spcPct val="90000"/>
              </a:lnSpc>
              <a:spcBef>
                <a:spcPts val="500"/>
              </a:spcBef>
              <a:spcAft>
                <a:spcPts val="0"/>
              </a:spcAft>
              <a:buClr>
                <a:schemeClr val="dk1"/>
              </a:buClr>
              <a:buSzPts val="1400"/>
              <a:buChar char="•"/>
            </a:pPr>
            <a:r>
              <a:rPr lang="en-GB" sz="1400">
                <a:latin typeface="Verdana"/>
                <a:ea typeface="Verdana"/>
                <a:cs typeface="Verdana"/>
                <a:sym typeface="Verdana"/>
              </a:rPr>
              <a:t>Auto-difusão de translação (SD)</a:t>
            </a:r>
            <a:endParaRPr sz="1400">
              <a:latin typeface="Verdana"/>
              <a:ea typeface="Verdana"/>
              <a:cs typeface="Verdana"/>
              <a:sym typeface="Verdana"/>
            </a:endParaRPr>
          </a:p>
          <a:p>
            <a:pPr indent="-285750" lvl="1" marL="971550" rtl="0" algn="l">
              <a:lnSpc>
                <a:spcPct val="90000"/>
              </a:lnSpc>
              <a:spcBef>
                <a:spcPts val="500"/>
              </a:spcBef>
              <a:spcAft>
                <a:spcPts val="0"/>
              </a:spcAft>
              <a:buClr>
                <a:schemeClr val="dk1"/>
              </a:buClr>
              <a:buSzPts val="1400"/>
              <a:buChar char="•"/>
            </a:pPr>
            <a:r>
              <a:rPr lang="en-GB" sz="1400">
                <a:latin typeface="Verdana"/>
                <a:ea typeface="Verdana"/>
                <a:cs typeface="Verdana"/>
                <a:sym typeface="Verdana"/>
              </a:rPr>
              <a:t>Rotações/orientações (R)</a:t>
            </a:r>
            <a:endParaRPr sz="1400">
              <a:latin typeface="Verdana"/>
              <a:ea typeface="Verdana"/>
              <a:cs typeface="Verdana"/>
              <a:sym typeface="Verdana"/>
            </a:endParaRPr>
          </a:p>
        </p:txBody>
      </p:sp>
      <p:sp>
        <p:nvSpPr>
          <p:cNvPr id="215" name="Google Shape;215;p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 name="Google Shape;216;p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18" name="Google Shape;218;p7"/>
          <p:cNvPicPr preferRelativeResize="0"/>
          <p:nvPr/>
        </p:nvPicPr>
        <p:blipFill rotWithShape="1">
          <a:blip r:embed="rId4">
            <a:alphaModFix/>
          </a:blip>
          <a:srcRect b="0" l="0" r="0" t="0"/>
          <a:stretch/>
        </p:blipFill>
        <p:spPr>
          <a:xfrm>
            <a:off x="1516665" y="4366218"/>
            <a:ext cx="3674533" cy="751217"/>
          </a:xfrm>
          <a:prstGeom prst="rect">
            <a:avLst/>
          </a:prstGeom>
          <a:noFill/>
          <a:ln>
            <a:noFill/>
          </a:ln>
        </p:spPr>
      </p:pic>
      <p:sp>
        <p:nvSpPr>
          <p:cNvPr id="219" name="Google Shape;219;p7"/>
          <p:cNvSpPr txBox="1"/>
          <p:nvPr/>
        </p:nvSpPr>
        <p:spPr>
          <a:xfrm>
            <a:off x="2822279" y="5609507"/>
            <a:ext cx="6094476" cy="404598"/>
          </a:xfrm>
          <a:prstGeom prst="rect">
            <a:avLst/>
          </a:prstGeom>
          <a:blipFill rotWithShape="1">
            <a:blip r:embed="rId5">
              <a:alphaModFix/>
            </a:blip>
            <a:stretch>
              <a:fillRect b="-17907" l="0" r="0" t="-2984"/>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20" name="Google Shape;220;p7"/>
          <p:cNvSpPr txBox="1"/>
          <p:nvPr/>
        </p:nvSpPr>
        <p:spPr>
          <a:xfrm>
            <a:off x="1718927" y="1724837"/>
            <a:ext cx="2622697"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Taxa de relaxação spin-rede</a:t>
            </a:r>
            <a:endParaRPr sz="1800">
              <a:solidFill>
                <a:schemeClr val="dk1"/>
              </a:solidFill>
              <a:latin typeface="Calibri"/>
              <a:ea typeface="Calibri"/>
              <a:cs typeface="Calibri"/>
              <a:sym typeface="Calibri"/>
            </a:endParaRPr>
          </a:p>
        </p:txBody>
      </p:sp>
      <p:sp>
        <p:nvSpPr>
          <p:cNvPr id="221" name="Google Shape;221;p7"/>
          <p:cNvSpPr txBox="1"/>
          <p:nvPr/>
        </p:nvSpPr>
        <p:spPr>
          <a:xfrm>
            <a:off x="4666512" y="1630325"/>
            <a:ext cx="1051442" cy="3077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Verdana"/>
                <a:ea typeface="Verdana"/>
                <a:cs typeface="Verdana"/>
                <a:sym typeface="Verdana"/>
              </a:rPr>
              <a:t>depende</a:t>
            </a:r>
            <a:endParaRPr sz="1400">
              <a:solidFill>
                <a:schemeClr val="dk1"/>
              </a:solidFill>
              <a:latin typeface="Verdana"/>
              <a:ea typeface="Verdana"/>
              <a:cs typeface="Verdana"/>
              <a:sym typeface="Verdana"/>
            </a:endParaRPr>
          </a:p>
        </p:txBody>
      </p:sp>
      <p:sp>
        <p:nvSpPr>
          <p:cNvPr id="222" name="Google Shape;222;p7"/>
          <p:cNvSpPr txBox="1"/>
          <p:nvPr/>
        </p:nvSpPr>
        <p:spPr>
          <a:xfrm>
            <a:off x="5942419" y="1512184"/>
            <a:ext cx="5150883"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Verdana"/>
                <a:ea typeface="Verdana"/>
                <a:cs typeface="Verdana"/>
                <a:sym typeface="Verdana"/>
              </a:rPr>
              <a:t>Interações dipolares entre protões com os movimentos moleculares, a distância de spin entre protões e o ângulo entre o vetor de spin e o campo magnético</a:t>
            </a:r>
            <a:endParaRPr sz="1400">
              <a:solidFill>
                <a:schemeClr val="dk1"/>
              </a:solidFill>
              <a:latin typeface="Verdana"/>
              <a:ea typeface="Verdana"/>
              <a:cs typeface="Verdana"/>
              <a:sym typeface="Verdana"/>
            </a:endParaRPr>
          </a:p>
        </p:txBody>
      </p:sp>
      <p:cxnSp>
        <p:nvCxnSpPr>
          <p:cNvPr id="223" name="Google Shape;223;p7"/>
          <p:cNvCxnSpPr/>
          <p:nvPr/>
        </p:nvCxnSpPr>
        <p:spPr>
          <a:xfrm flipH="1" rot="10800000">
            <a:off x="4457035" y="2019226"/>
            <a:ext cx="1416494" cy="7089"/>
          </a:xfrm>
          <a:prstGeom prst="straightConnector1">
            <a:avLst/>
          </a:prstGeom>
          <a:noFill/>
          <a:ln cap="flat" cmpd="sng" w="57150">
            <a:solidFill>
              <a:schemeClr val="accent1"/>
            </a:solidFill>
            <a:prstDash val="solid"/>
            <a:miter lim="800000"/>
            <a:headEnd len="sm" w="sm" type="none"/>
            <a:tailEnd len="sm" w="sm" type="none"/>
          </a:ln>
        </p:spPr>
      </p:cxnSp>
      <p:sp>
        <p:nvSpPr>
          <p:cNvPr id="224" name="Google Shape;224;p7"/>
          <p:cNvSpPr txBox="1"/>
          <p:nvPr/>
        </p:nvSpPr>
        <p:spPr>
          <a:xfrm>
            <a:off x="1516666" y="2906234"/>
            <a:ext cx="3892800" cy="369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Mecanismos de relaxação</a:t>
            </a:r>
            <a:endParaRPr/>
          </a:p>
        </p:txBody>
      </p:sp>
      <p:sp>
        <p:nvSpPr>
          <p:cNvPr id="225" name="Google Shape;225;p7"/>
          <p:cNvSpPr txBox="1"/>
          <p:nvPr/>
        </p:nvSpPr>
        <p:spPr>
          <a:xfrm>
            <a:off x="8001000" y="4965700"/>
            <a:ext cx="32639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http://mriphysics.github.io/images/FID_lab.gif</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 name="Google Shape;231;p8"/>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Aparato experimental</a:t>
            </a:r>
            <a:endParaRPr>
              <a:latin typeface="Georgia"/>
              <a:ea typeface="Georgia"/>
              <a:cs typeface="Georgia"/>
              <a:sym typeface="Georgia"/>
            </a:endParaRPr>
          </a:p>
        </p:txBody>
      </p:sp>
      <p:grpSp>
        <p:nvGrpSpPr>
          <p:cNvPr id="232" name="Google Shape;232;p8"/>
          <p:cNvGrpSpPr/>
          <p:nvPr/>
        </p:nvGrpSpPr>
        <p:grpSpPr>
          <a:xfrm>
            <a:off x="0" y="4601497"/>
            <a:ext cx="1014060" cy="2017580"/>
            <a:chOff x="0" y="4601497"/>
            <a:chExt cx="1014060" cy="2017580"/>
          </a:xfrm>
        </p:grpSpPr>
        <p:sp>
          <p:nvSpPr>
            <p:cNvPr id="233" name="Google Shape;233;p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35" name="Google Shape;235;p8"/>
          <p:cNvGrpSpPr/>
          <p:nvPr/>
        </p:nvGrpSpPr>
        <p:grpSpPr>
          <a:xfrm>
            <a:off x="11219290" y="1"/>
            <a:ext cx="972709" cy="1935307"/>
            <a:chOff x="10918968" y="713127"/>
            <a:chExt cx="1273032" cy="2532832"/>
          </a:xfrm>
        </p:grpSpPr>
        <p:sp>
          <p:nvSpPr>
            <p:cNvPr id="236" name="Google Shape;236;p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 name="Google Shape;237;p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8" name="Google Shape;238;p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id="240" name="Google Shape;240;p8"/>
          <p:cNvPicPr preferRelativeResize="0"/>
          <p:nvPr/>
        </p:nvPicPr>
        <p:blipFill rotWithShape="1">
          <a:blip r:embed="rId3">
            <a:alphaModFix/>
          </a:blip>
          <a:srcRect b="0" l="0" r="0" t="0"/>
          <a:stretch/>
        </p:blipFill>
        <p:spPr>
          <a:xfrm>
            <a:off x="1341409" y="1384143"/>
            <a:ext cx="9509748" cy="5349234"/>
          </a:xfrm>
          <a:prstGeom prst="rect">
            <a:avLst/>
          </a:prstGeom>
          <a:noFill/>
          <a:ln>
            <a:noFill/>
          </a:ln>
        </p:spPr>
      </p:pic>
      <p:sp>
        <p:nvSpPr>
          <p:cNvPr id="241" name="Google Shape;241;p8"/>
          <p:cNvSpPr txBox="1"/>
          <p:nvPr/>
        </p:nvSpPr>
        <p:spPr>
          <a:xfrm>
            <a:off x="9651445" y="2897824"/>
            <a:ext cx="2160818"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800">
                <a:solidFill>
                  <a:schemeClr val="dk1"/>
                </a:solidFill>
                <a:latin typeface="Verdana"/>
                <a:ea typeface="Verdana"/>
                <a:cs typeface="Verdana"/>
                <a:sym typeface="Verdana"/>
              </a:rPr>
              <a:t>Campo magnético</a:t>
            </a:r>
            <a:endParaRPr/>
          </a:p>
          <a:p>
            <a:pPr indent="0" lvl="0" marL="0" marR="0" rtl="0" algn="ctr">
              <a:spcBef>
                <a:spcPts val="0"/>
              </a:spcBef>
              <a:spcAft>
                <a:spcPts val="0"/>
              </a:spcAft>
              <a:buNone/>
            </a:pPr>
            <a:r>
              <a:rPr lang="en-GB" sz="1800">
                <a:solidFill>
                  <a:schemeClr val="dk1"/>
                </a:solidFill>
                <a:latin typeface="Verdana"/>
                <a:ea typeface="Verdana"/>
                <a:cs typeface="Verdana"/>
                <a:sym typeface="Verdana"/>
              </a:rPr>
              <a:t>7 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5" name="Shape 245"/>
        <p:cNvGrpSpPr/>
        <p:nvPr/>
      </p:nvGrpSpPr>
      <p:grpSpPr>
        <a:xfrm>
          <a:off x="0" y="0"/>
          <a:ext cx="0" cy="0"/>
          <a:chOff x="0" y="0"/>
          <a:chExt cx="0" cy="0"/>
        </a:xfrm>
      </p:grpSpPr>
      <p:sp>
        <p:nvSpPr>
          <p:cNvPr id="246" name="Google Shape;246;p9"/>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47" name="Google Shape;247;p9"/>
          <p:cNvPicPr preferRelativeResize="0"/>
          <p:nvPr/>
        </p:nvPicPr>
        <p:blipFill rotWithShape="1">
          <a:blip r:embed="rId3">
            <a:alphaModFix/>
          </a:blip>
          <a:srcRect b="0" l="7467" r="14000" t="0"/>
          <a:stretch/>
        </p:blipFill>
        <p:spPr>
          <a:xfrm>
            <a:off x="507030" y="1298028"/>
            <a:ext cx="6727939" cy="2563636"/>
          </a:xfrm>
          <a:prstGeom prst="rect">
            <a:avLst/>
          </a:prstGeom>
          <a:noFill/>
          <a:ln>
            <a:noFill/>
          </a:ln>
        </p:spPr>
      </p:pic>
      <p:sp>
        <p:nvSpPr>
          <p:cNvPr id="248" name="Google Shape;248;p9"/>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Georgia"/>
              <a:buNone/>
            </a:pPr>
            <a:r>
              <a:rPr lang="en-GB">
                <a:latin typeface="Georgia"/>
                <a:ea typeface="Georgia"/>
                <a:cs typeface="Georgia"/>
                <a:sym typeface="Georgia"/>
              </a:rPr>
              <a:t>Sequência de pulsos/Delay/Ruído</a:t>
            </a:r>
            <a:endParaRPr>
              <a:latin typeface="Georgia"/>
              <a:ea typeface="Georgia"/>
              <a:cs typeface="Georgia"/>
              <a:sym typeface="Georgia"/>
            </a:endParaRPr>
          </a:p>
        </p:txBody>
      </p:sp>
      <p:grpSp>
        <p:nvGrpSpPr>
          <p:cNvPr id="249" name="Google Shape;249;p9"/>
          <p:cNvGrpSpPr/>
          <p:nvPr/>
        </p:nvGrpSpPr>
        <p:grpSpPr>
          <a:xfrm>
            <a:off x="0" y="4601497"/>
            <a:ext cx="1014060" cy="2017580"/>
            <a:chOff x="0" y="4601497"/>
            <a:chExt cx="1014060" cy="2017580"/>
          </a:xfrm>
        </p:grpSpPr>
        <p:sp>
          <p:nvSpPr>
            <p:cNvPr id="250" name="Google Shape;250;p9"/>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 name="Google Shape;251;p9"/>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52" name="Google Shape;252;p9"/>
          <p:cNvGrpSpPr/>
          <p:nvPr/>
        </p:nvGrpSpPr>
        <p:grpSpPr>
          <a:xfrm>
            <a:off x="11219290" y="1"/>
            <a:ext cx="972709" cy="1935307"/>
            <a:chOff x="10918968" y="713127"/>
            <a:chExt cx="1273032" cy="2532832"/>
          </a:xfrm>
        </p:grpSpPr>
        <p:sp>
          <p:nvSpPr>
            <p:cNvPr id="253" name="Google Shape;253;p9"/>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 name="Google Shape;254;p9"/>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 name="Google Shape;255;p9"/>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pic>
        <p:nvPicPr>
          <p:cNvPr descr="Spin echo - Wikipedia" id="257" name="Google Shape;257;p9"/>
          <p:cNvPicPr preferRelativeResize="0"/>
          <p:nvPr/>
        </p:nvPicPr>
        <p:blipFill rotWithShape="1">
          <a:blip r:embed="rId4">
            <a:alphaModFix/>
          </a:blip>
          <a:srcRect b="12323" l="0" r="10926" t="8561"/>
          <a:stretch/>
        </p:blipFill>
        <p:spPr>
          <a:xfrm>
            <a:off x="7150984" y="1651772"/>
            <a:ext cx="4312683" cy="2852735"/>
          </a:xfrm>
          <a:prstGeom prst="rect">
            <a:avLst/>
          </a:prstGeom>
          <a:noFill/>
          <a:ln>
            <a:noFill/>
          </a:ln>
        </p:spPr>
      </p:pic>
      <p:sp>
        <p:nvSpPr>
          <p:cNvPr id="258" name="Google Shape;258;p9"/>
          <p:cNvSpPr txBox="1"/>
          <p:nvPr/>
        </p:nvSpPr>
        <p:spPr>
          <a:xfrm>
            <a:off x="7139721" y="4576745"/>
            <a:ext cx="477694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400">
                <a:solidFill>
                  <a:schemeClr val="dk1"/>
                </a:solidFill>
                <a:latin typeface="Verdana"/>
                <a:ea typeface="Verdana"/>
                <a:cs typeface="Verdana"/>
                <a:sym typeface="Verdana"/>
              </a:rPr>
              <a:t>Fonte: https://www.wikiwand.com/en/Spin_echo</a:t>
            </a:r>
            <a:endParaRPr/>
          </a:p>
        </p:txBody>
      </p:sp>
      <p:sp>
        <p:nvSpPr>
          <p:cNvPr id="259" name="Google Shape;259;p9"/>
          <p:cNvSpPr txBox="1"/>
          <p:nvPr>
            <p:ph idx="1" type="body"/>
          </p:nvPr>
        </p:nvSpPr>
        <p:spPr>
          <a:xfrm>
            <a:off x="3227411" y="1458957"/>
            <a:ext cx="1185527" cy="67385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GB">
                <a:latin typeface="Verdana"/>
                <a:ea typeface="Verdana"/>
                <a:cs typeface="Verdana"/>
                <a:sym typeface="Verdana"/>
              </a:rPr>
              <a:t>50 W</a:t>
            </a:r>
            <a:endParaRPr/>
          </a:p>
          <a:p>
            <a:pPr indent="-101600" lvl="0" marL="228600" rtl="0" algn="l">
              <a:lnSpc>
                <a:spcPct val="90000"/>
              </a:lnSpc>
              <a:spcBef>
                <a:spcPts val="1000"/>
              </a:spcBef>
              <a:spcAft>
                <a:spcPts val="0"/>
              </a:spcAft>
              <a:buClr>
                <a:schemeClr val="dk1"/>
              </a:buClr>
              <a:buSzPts val="2000"/>
              <a:buNone/>
            </a:pPr>
            <a:r>
              <a:t/>
            </a:r>
            <a:endParaRPr sz="2000"/>
          </a:p>
          <a:p>
            <a:pPr indent="-101600" lvl="0" marL="228600" rtl="0" algn="l">
              <a:lnSpc>
                <a:spcPct val="90000"/>
              </a:lnSpc>
              <a:spcBef>
                <a:spcPts val="1000"/>
              </a:spcBef>
              <a:spcAft>
                <a:spcPts val="0"/>
              </a:spcAft>
              <a:buClr>
                <a:schemeClr val="dk1"/>
              </a:buClr>
              <a:buSzPts val="2000"/>
              <a:buNone/>
            </a:pPr>
            <a:r>
              <a:t/>
            </a:r>
            <a:endParaRPr sz="2000"/>
          </a:p>
        </p:txBody>
      </p:sp>
      <p:sp>
        <p:nvSpPr>
          <p:cNvPr id="260" name="Google Shape;260;p9"/>
          <p:cNvSpPr/>
          <p:nvPr/>
        </p:nvSpPr>
        <p:spPr>
          <a:xfrm>
            <a:off x="1220795" y="3217441"/>
            <a:ext cx="2066652" cy="1552786"/>
          </a:xfrm>
          <a:prstGeom prst="upArrowCallout">
            <a:avLst>
              <a:gd fmla="val 25000" name="adj1"/>
              <a:gd fmla="val 25000" name="adj2"/>
              <a:gd fmla="val 25000" name="adj3"/>
              <a:gd fmla="val 64977"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Calibri"/>
                <a:ea typeface="Calibri"/>
                <a:cs typeface="Calibri"/>
                <a:sym typeface="Calibri"/>
              </a:rPr>
              <a:t>Inversão da magnetização em relação a z</a:t>
            </a:r>
            <a:endParaRPr b="1" sz="1600">
              <a:solidFill>
                <a:schemeClr val="lt1"/>
              </a:solidFill>
              <a:latin typeface="Calibri"/>
              <a:ea typeface="Calibri"/>
              <a:cs typeface="Calibri"/>
              <a:sym typeface="Calibri"/>
            </a:endParaRPr>
          </a:p>
        </p:txBody>
      </p:sp>
      <p:sp>
        <p:nvSpPr>
          <p:cNvPr id="261" name="Google Shape;261;p9"/>
          <p:cNvSpPr/>
          <p:nvPr/>
        </p:nvSpPr>
        <p:spPr>
          <a:xfrm>
            <a:off x="4380287" y="3193414"/>
            <a:ext cx="2066652" cy="1552786"/>
          </a:xfrm>
          <a:prstGeom prst="upArrowCallout">
            <a:avLst>
              <a:gd fmla="val 25000" name="adj1"/>
              <a:gd fmla="val 25000" name="adj2"/>
              <a:gd fmla="val 25000" name="adj3"/>
              <a:gd fmla="val 64977" name="adj4"/>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GB" sz="1600">
                <a:solidFill>
                  <a:schemeClr val="lt1"/>
                </a:solidFill>
                <a:latin typeface="Calibri"/>
                <a:ea typeface="Calibri"/>
                <a:cs typeface="Calibri"/>
                <a:sym typeface="Calibri"/>
              </a:rPr>
              <a:t>Magnetização no plano das bobinas (xOy)</a:t>
            </a:r>
            <a:endParaRPr b="1" sz="1600">
              <a:solidFill>
                <a:schemeClr val="lt1"/>
              </a:solidFill>
              <a:latin typeface="Calibri"/>
              <a:ea typeface="Calibri"/>
              <a:cs typeface="Calibri"/>
              <a:sym typeface="Calibri"/>
            </a:endParaRPr>
          </a:p>
        </p:txBody>
      </p:sp>
      <p:sp>
        <p:nvSpPr>
          <p:cNvPr id="262" name="Google Shape;262;p9"/>
          <p:cNvSpPr/>
          <p:nvPr/>
        </p:nvSpPr>
        <p:spPr>
          <a:xfrm>
            <a:off x="3222969" y="5408607"/>
            <a:ext cx="2506980" cy="1182291"/>
          </a:xfrm>
          <a:prstGeom prst="roundRect">
            <a:avLst>
              <a:gd fmla="val 16667" name="adj"/>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pic>
        <p:nvPicPr>
          <p:cNvPr descr="Text, letter&#10;&#10;Description automatically generated" id="263" name="Google Shape;263;p9"/>
          <p:cNvPicPr preferRelativeResize="0"/>
          <p:nvPr/>
        </p:nvPicPr>
        <p:blipFill rotWithShape="1">
          <a:blip r:embed="rId6">
            <a:alphaModFix/>
          </a:blip>
          <a:srcRect b="0" l="0" r="0" t="0"/>
          <a:stretch/>
        </p:blipFill>
        <p:spPr>
          <a:xfrm>
            <a:off x="1274658" y="5446518"/>
            <a:ext cx="1736416" cy="1106467"/>
          </a:xfrm>
          <a:prstGeom prst="rect">
            <a:avLst/>
          </a:prstGeom>
          <a:noFill/>
          <a:ln>
            <a:noFill/>
          </a:ln>
        </p:spPr>
      </p:pic>
      <p:sp>
        <p:nvSpPr>
          <p:cNvPr id="264" name="Google Shape;264;p9"/>
          <p:cNvSpPr/>
          <p:nvPr/>
        </p:nvSpPr>
        <p:spPr>
          <a:xfrm>
            <a:off x="7020725" y="5408607"/>
            <a:ext cx="3179749" cy="1055608"/>
          </a:xfrm>
          <a:prstGeom prst="roundRect">
            <a:avLst>
              <a:gd fmla="val 16667" name="adj"/>
            </a:avLst>
          </a:prstGeom>
          <a:blipFill rotWithShape="1">
            <a:blip r:embed="rId7">
              <a:alphaModFix/>
            </a:blip>
            <a:stretch>
              <a:fillRect b="0" l="0" r="0" t="-114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GB" sz="1800">
                <a:latin typeface="Calibri"/>
                <a:ea typeface="Calibri"/>
                <a:cs typeface="Calibri"/>
                <a:sym typeface="Calibri"/>
              </a:rPr>
              <a:t> </a:t>
            </a:r>
            <a:endParaRPr/>
          </a:p>
        </p:txBody>
      </p:sp>
      <p:sp>
        <p:nvSpPr>
          <p:cNvPr id="265" name="Google Shape;265;p9"/>
          <p:cNvSpPr/>
          <p:nvPr/>
        </p:nvSpPr>
        <p:spPr>
          <a:xfrm>
            <a:off x="5867374" y="5628141"/>
            <a:ext cx="941456" cy="746221"/>
          </a:xfrm>
          <a:prstGeom prst="chevron">
            <a:avLst>
              <a:gd fmla="val 50000" name="adj"/>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2023-01-30T21:21:27Z</dcterms:created>
  <dc:creator>Rodrigo Miguel Machado Ferreira</dc:creator>
</cp:coreProperties>
</file>